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slideLayouts/slideLayout1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Lst>
  <p:notesMasterIdLst>
    <p:notesMasterId r:id="rId5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ZbBUmSjGK8zIqAwiR59XMGizE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customschemas.google.com/relationships/presentationmetadata" Target="metadata"/><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notesMaster" Target="notesMasters/notesMaster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6" name="Google Shape;28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6"/>
          <p:cNvSpPr txBox="1">
            <a:spLocks noGrp="1"/>
          </p:cNvSpPr>
          <p:nvPr>
            <p:ph type="ctrTitle"/>
          </p:nvPr>
        </p:nvSpPr>
        <p:spPr>
          <a:xfrm>
            <a:off x="1600200" y="2492375"/>
            <a:ext cx="6762749" cy="14700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subTitle" idx="1"/>
          </p:nvPr>
        </p:nvSpPr>
        <p:spPr>
          <a:xfrm>
            <a:off x="1600201" y="3966882"/>
            <a:ext cx="6762749" cy="1752600"/>
          </a:xfrm>
          <a:prstGeom prst="rect">
            <a:avLst/>
          </a:prstGeom>
          <a:noFill/>
          <a:ln>
            <a:noFill/>
          </a:ln>
        </p:spPr>
        <p:txBody>
          <a:bodyPr spcFirstLastPara="1" wrap="square" lIns="91425" tIns="45700" rIns="91425" bIns="45700" anchor="t" anchorCtr="0">
            <a:normAutofit/>
          </a:bodyPr>
          <a:lstStyle>
            <a:lvl1pPr lvl="0" algn="r">
              <a:spcBef>
                <a:spcPts val="600"/>
              </a:spcBef>
              <a:spcAft>
                <a:spcPts val="0"/>
              </a:spcAft>
              <a:buClr>
                <a:schemeClr val="lt1"/>
              </a:buClr>
              <a:buSzPts val="1800"/>
              <a:buNone/>
              <a:defRPr sz="1800">
                <a:solidFill>
                  <a:schemeClr val="lt1"/>
                </a:solidFill>
              </a:defRPr>
            </a:lvl1pPr>
            <a:lvl2pPr lvl="1" algn="ctr">
              <a:spcBef>
                <a:spcPts val="600"/>
              </a:spcBef>
              <a:spcAft>
                <a:spcPts val="0"/>
              </a:spcAft>
              <a:buClr>
                <a:srgbClr val="888888"/>
              </a:buClr>
              <a:buSzPts val="2000"/>
              <a:buNone/>
              <a:defRPr>
                <a:solidFill>
                  <a:srgbClr val="888888"/>
                </a:solidFill>
              </a:defRPr>
            </a:lvl2pPr>
            <a:lvl3pPr lvl="2" algn="ctr">
              <a:spcBef>
                <a:spcPts val="600"/>
              </a:spcBef>
              <a:spcAft>
                <a:spcPts val="0"/>
              </a:spcAft>
              <a:buClr>
                <a:srgbClr val="888888"/>
              </a:buClr>
              <a:buSzPts val="1800"/>
              <a:buNone/>
              <a:defRPr>
                <a:solidFill>
                  <a:srgbClr val="888888"/>
                </a:solidFill>
              </a:defRPr>
            </a:lvl3pPr>
            <a:lvl4pPr lvl="3" algn="ctr">
              <a:spcBef>
                <a:spcPts val="600"/>
              </a:spcBef>
              <a:spcAft>
                <a:spcPts val="0"/>
              </a:spcAft>
              <a:buClr>
                <a:srgbClr val="888888"/>
              </a:buClr>
              <a:buSzPts val="1800"/>
              <a:buNone/>
              <a:defRPr>
                <a:solidFill>
                  <a:srgbClr val="888888"/>
                </a:solidFill>
              </a:defRPr>
            </a:lvl4pPr>
            <a:lvl5pPr lvl="4" algn="ctr">
              <a:spcBef>
                <a:spcPts val="60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6"/>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6"/>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6"/>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158"/>
        <p:cNvGrpSpPr/>
        <p:nvPr/>
      </p:nvGrpSpPr>
      <p:grpSpPr>
        <a:xfrm>
          <a:off x="0" y="0"/>
          <a:ext cx="0" cy="0"/>
          <a:chOff x="0" y="0"/>
          <a:chExt cx="0" cy="0"/>
        </a:xfrm>
      </p:grpSpPr>
      <p:sp>
        <p:nvSpPr>
          <p:cNvPr id="159" name="Google Shape;159;p55"/>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5"/>
          <p:cNvSpPr txBox="1">
            <a:spLocks noGrp="1"/>
          </p:cNvSpPr>
          <p:nvPr>
            <p:ph type="body" idx="1"/>
          </p:nvPr>
        </p:nvSpPr>
        <p:spPr>
          <a:xfrm>
            <a:off x="779463" y="1828801"/>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1" name="Google Shape;161;p55"/>
          <p:cNvSpPr txBox="1">
            <a:spLocks noGrp="1"/>
          </p:cNvSpPr>
          <p:nvPr>
            <p:ph type="body" idx="2"/>
          </p:nvPr>
        </p:nvSpPr>
        <p:spPr>
          <a:xfrm>
            <a:off x="779463" y="3991816"/>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2" name="Google Shape;162;p55"/>
          <p:cNvSpPr txBox="1">
            <a:spLocks noGrp="1"/>
          </p:cNvSpPr>
          <p:nvPr>
            <p:ph type="body" idx="3"/>
          </p:nvPr>
        </p:nvSpPr>
        <p:spPr>
          <a:xfrm>
            <a:off x="4710953" y="1828801"/>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3" name="Google Shape;163;p55"/>
          <p:cNvSpPr txBox="1">
            <a:spLocks noGrp="1"/>
          </p:cNvSpPr>
          <p:nvPr>
            <p:ph type="body" idx="4"/>
          </p:nvPr>
        </p:nvSpPr>
        <p:spPr>
          <a:xfrm>
            <a:off x="4710953" y="3991816"/>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4" name="Google Shape;164;p55"/>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5"/>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5"/>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5"/>
        <p:cNvGrpSpPr/>
        <p:nvPr/>
      </p:nvGrpSpPr>
      <p:grpSpPr>
        <a:xfrm>
          <a:off x="0" y="0"/>
          <a:ext cx="0" cy="0"/>
          <a:chOff x="0" y="0"/>
          <a:chExt cx="0" cy="0"/>
        </a:xfrm>
      </p:grpSpPr>
      <p:sp>
        <p:nvSpPr>
          <p:cNvPr id="176" name="Google Shape;176;p57"/>
          <p:cNvSpPr txBox="1">
            <a:spLocks noGrp="1"/>
          </p:cNvSpPr>
          <p:nvPr>
            <p:ph type="title"/>
          </p:nvPr>
        </p:nvSpPr>
        <p:spPr>
          <a:xfrm>
            <a:off x="779464" y="590550"/>
            <a:ext cx="3657600"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7"/>
          <p:cNvSpPr txBox="1">
            <a:spLocks noGrp="1"/>
          </p:cNvSpPr>
          <p:nvPr>
            <p:ph type="body" idx="1"/>
          </p:nvPr>
        </p:nvSpPr>
        <p:spPr>
          <a:xfrm>
            <a:off x="4693023" y="739588"/>
            <a:ext cx="3657600" cy="5308787"/>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78" name="Google Shape;178;p57"/>
          <p:cNvSpPr txBox="1">
            <a:spLocks noGrp="1"/>
          </p:cNvSpPr>
          <p:nvPr>
            <p:ph type="body" idx="2"/>
          </p:nvPr>
        </p:nvSpPr>
        <p:spPr>
          <a:xfrm>
            <a:off x="779464" y="1816100"/>
            <a:ext cx="3657600" cy="3822700"/>
          </a:xfrm>
          <a:prstGeom prst="rect">
            <a:avLst/>
          </a:prstGeom>
          <a:noFill/>
          <a:ln>
            <a:noFill/>
          </a:ln>
        </p:spPr>
        <p:txBody>
          <a:bodyPr spcFirstLastPara="1" wrap="square" lIns="91425" tIns="45700" rIns="91425" bIns="45700" anchor="t" anchorCtr="0">
            <a:normAutofit/>
          </a:bodyPr>
          <a:lstStyle>
            <a:lvl1pPr marL="457200" lvl="0" indent="-228600" algn="ctr">
              <a:spcBef>
                <a:spcPts val="2000"/>
              </a:spcBef>
              <a:spcAft>
                <a:spcPts val="0"/>
              </a:spcAft>
              <a:buClr>
                <a:schemeClr val="lt1"/>
              </a:buClr>
              <a:buSzPts val="1800"/>
              <a:buNone/>
              <a:defRPr sz="18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9" name="Google Shape;179;p57"/>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7"/>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7"/>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886200" y="533400"/>
            <a:ext cx="4476750" cy="1252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59"/>
          <p:cNvSpPr txBox="1">
            <a:spLocks noGrp="1"/>
          </p:cNvSpPr>
          <p:nvPr>
            <p:ph type="body" idx="1"/>
          </p:nvPr>
        </p:nvSpPr>
        <p:spPr>
          <a:xfrm>
            <a:off x="3886124" y="1828800"/>
            <a:ext cx="4474539" cy="3810000"/>
          </a:xfrm>
          <a:prstGeom prst="rect">
            <a:avLst/>
          </a:prstGeom>
          <a:noFill/>
          <a:ln>
            <a:noFill/>
          </a:ln>
        </p:spPr>
        <p:txBody>
          <a:bodyPr spcFirstLastPara="1" wrap="square" lIns="91425" tIns="45700" rIns="91425" bIns="45700" anchor="t" anchorCtr="0">
            <a:normAutofit/>
          </a:bodyPr>
          <a:lstStyle>
            <a:lvl1pPr marL="457200" lvl="0" indent="-228600" algn="l">
              <a:spcBef>
                <a:spcPts val="2000"/>
              </a:spcBef>
              <a:spcAft>
                <a:spcPts val="0"/>
              </a:spcAft>
              <a:buClr>
                <a:schemeClr val="lt1"/>
              </a:buClr>
              <a:buSzPts val="1800"/>
              <a:buNone/>
              <a:defRPr sz="18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93" name="Google Shape;193;p59"/>
          <p:cNvPicPr preferRelativeResize="0">
            <a:picLocks noGrp="1"/>
          </p:cNvPicPr>
          <p:nvPr>
            <p:ph type="pic" idx="2"/>
          </p:nvPr>
        </p:nvPicPr>
        <p:blipFill/>
        <p:spPr>
          <a:xfrm flipH="1">
            <a:off x="188253" y="179292"/>
            <a:ext cx="3281087" cy="6483096"/>
          </a:xfrm>
          <a:prstGeom prst="round1Rect">
            <a:avLst>
              <a:gd name="adj" fmla="val 17325"/>
            </a:avLst>
          </a:prstGeom>
          <a:blipFill rotWithShape="0">
            <a:blip r:embed="rId2">
              <a:alphaModFix/>
            </a:blip>
            <a:stretch>
              <a:fillRect/>
            </a:stretch>
          </a:blipFill>
          <a:ln w="28575" cap="flat" cmpd="sng">
            <a:solidFill>
              <a:schemeClr val="lt1"/>
            </a:solidFill>
            <a:prstDash val="solid"/>
            <a:round/>
            <a:headEnd type="none" w="sm" len="sm"/>
            <a:tailEnd type="none" w="sm" len="sm"/>
          </a:ln>
        </p:spPr>
      </p:pic>
      <p:sp>
        <p:nvSpPr>
          <p:cNvPr id="194" name="Google Shape;194;p59"/>
          <p:cNvSpPr txBox="1">
            <a:spLocks noGrp="1"/>
          </p:cNvSpPr>
          <p:nvPr>
            <p:ph type="dt" idx="10"/>
          </p:nvPr>
        </p:nvSpPr>
        <p:spPr>
          <a:xfrm>
            <a:off x="38862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9"/>
          <p:cNvSpPr txBox="1">
            <a:spLocks noGrp="1"/>
          </p:cNvSpPr>
          <p:nvPr>
            <p:ph type="ftr" idx="11"/>
          </p:nvPr>
        </p:nvSpPr>
        <p:spPr>
          <a:xfrm>
            <a:off x="5867400" y="6288087"/>
            <a:ext cx="26765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9"/>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Alt." type="picTx">
  <p:cSld name="PICTURE_WITH_CAPTION_TEXT">
    <p:spTree>
      <p:nvGrpSpPr>
        <p:cNvPr id="1" name="Shape 205"/>
        <p:cNvGrpSpPr/>
        <p:nvPr/>
      </p:nvGrpSpPr>
      <p:grpSpPr>
        <a:xfrm>
          <a:off x="0" y="0"/>
          <a:ext cx="0" cy="0"/>
          <a:chOff x="0" y="0"/>
          <a:chExt cx="0" cy="0"/>
        </a:xfrm>
      </p:grpSpPr>
      <p:sp>
        <p:nvSpPr>
          <p:cNvPr id="206" name="Google Shape;206;p61"/>
          <p:cNvSpPr txBox="1">
            <a:spLocks noGrp="1"/>
          </p:cNvSpPr>
          <p:nvPr>
            <p:ph type="title"/>
          </p:nvPr>
        </p:nvSpPr>
        <p:spPr>
          <a:xfrm>
            <a:off x="4710953" y="533400"/>
            <a:ext cx="3657600" cy="1252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07" name="Google Shape;207;p61"/>
          <p:cNvPicPr preferRelativeResize="0">
            <a:picLocks noGrp="1"/>
          </p:cNvPicPr>
          <p:nvPr>
            <p:ph type="pic" idx="2"/>
          </p:nvPr>
        </p:nvPicPr>
        <p:blipFill/>
        <p:spPr>
          <a:xfrm flipH="1">
            <a:off x="596153" y="1600199"/>
            <a:ext cx="3657600" cy="3657601"/>
          </a:xfrm>
          <a:prstGeom prst="ellipse">
            <a:avLst/>
          </a:prstGeom>
          <a:blipFill rotWithShape="0">
            <a:blip r:embed="rId2">
              <a:alphaModFix/>
            </a:blip>
            <a:stretch>
              <a:fillRect/>
            </a:stretch>
          </a:blipFill>
          <a:ln w="28575" cap="flat" cmpd="sng">
            <a:solidFill>
              <a:schemeClr val="lt1"/>
            </a:solidFill>
            <a:prstDash val="solid"/>
            <a:round/>
            <a:headEnd type="none" w="sm" len="sm"/>
            <a:tailEnd type="none" w="sm" len="sm"/>
          </a:ln>
        </p:spPr>
      </p:pic>
      <p:sp>
        <p:nvSpPr>
          <p:cNvPr id="208" name="Google Shape;208;p61"/>
          <p:cNvSpPr txBox="1">
            <a:spLocks noGrp="1"/>
          </p:cNvSpPr>
          <p:nvPr>
            <p:ph type="body" idx="1"/>
          </p:nvPr>
        </p:nvSpPr>
        <p:spPr>
          <a:xfrm>
            <a:off x="4710412" y="1828800"/>
            <a:ext cx="3657600" cy="3810000"/>
          </a:xfrm>
          <a:prstGeom prst="rect">
            <a:avLst/>
          </a:prstGeom>
          <a:noFill/>
          <a:ln>
            <a:noFill/>
          </a:ln>
        </p:spPr>
        <p:txBody>
          <a:bodyPr spcFirstLastPara="1" wrap="square" lIns="91425" tIns="45700" rIns="91425" bIns="45700" anchor="t" anchorCtr="0">
            <a:normAutofit/>
          </a:bodyPr>
          <a:lstStyle>
            <a:lvl1pPr marL="457200" lvl="0" indent="-228600" algn="l">
              <a:spcBef>
                <a:spcPts val="2000"/>
              </a:spcBef>
              <a:spcAft>
                <a:spcPts val="0"/>
              </a:spcAft>
              <a:buClr>
                <a:schemeClr val="lt1"/>
              </a:buClr>
              <a:buSzPts val="1800"/>
              <a:buNone/>
              <a:defRPr sz="18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9" name="Google Shape;209;p61"/>
          <p:cNvSpPr txBox="1">
            <a:spLocks noGrp="1"/>
          </p:cNvSpPr>
          <p:nvPr>
            <p:ph type="dt" idx="10"/>
          </p:nvPr>
        </p:nvSpPr>
        <p:spPr>
          <a:xfrm>
            <a:off x="381000" y="6288087"/>
            <a:ext cx="1865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61"/>
          <p:cNvSpPr txBox="1">
            <a:spLocks noGrp="1"/>
          </p:cNvSpPr>
          <p:nvPr>
            <p:ph type="ftr" idx="11"/>
          </p:nvPr>
        </p:nvSpPr>
        <p:spPr>
          <a:xfrm>
            <a:off x="3325812" y="6288087"/>
            <a:ext cx="52181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61"/>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bove Caption" type="picTx">
  <p:cSld name="PICTURE_WITH_CAPTION_TEXT">
    <p:spTree>
      <p:nvGrpSpPr>
        <p:cNvPr id="1" name="Shape 220"/>
        <p:cNvGrpSpPr/>
        <p:nvPr/>
      </p:nvGrpSpPr>
      <p:grpSpPr>
        <a:xfrm>
          <a:off x="0" y="0"/>
          <a:ext cx="0" cy="0"/>
          <a:chOff x="0" y="0"/>
          <a:chExt cx="0" cy="0"/>
        </a:xfrm>
      </p:grpSpPr>
      <p:sp>
        <p:nvSpPr>
          <p:cNvPr id="221" name="Google Shape;221;p63"/>
          <p:cNvSpPr txBox="1">
            <a:spLocks noGrp="1"/>
          </p:cNvSpPr>
          <p:nvPr>
            <p:ph type="title"/>
          </p:nvPr>
        </p:nvSpPr>
        <p:spPr>
          <a:xfrm>
            <a:off x="808038" y="3778624"/>
            <a:ext cx="7560515" cy="110265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22" name="Google Shape;222;p63"/>
          <p:cNvPicPr preferRelativeResize="0">
            <a:picLocks noGrp="1"/>
          </p:cNvPicPr>
          <p:nvPr>
            <p:ph type="pic" idx="2"/>
          </p:nvPr>
        </p:nvPicPr>
        <p:blipFill/>
        <p:spPr>
          <a:xfrm flipH="1">
            <a:off x="871584" y="762000"/>
            <a:ext cx="7427726" cy="2989730"/>
          </a:xfrm>
          <a:prstGeom prst="roundRect">
            <a:avLst>
              <a:gd name="adj" fmla="val 7476"/>
            </a:avLst>
          </a:prstGeom>
          <a:blipFill rotWithShape="0">
            <a:blip r:embed="rId2">
              <a:alphaModFix/>
            </a:blip>
            <a:stretch>
              <a:fillRect/>
            </a:stretch>
          </a:blipFill>
          <a:ln w="28575" cap="flat" cmpd="sng">
            <a:solidFill>
              <a:schemeClr val="lt1"/>
            </a:solidFill>
            <a:prstDash val="solid"/>
            <a:round/>
            <a:headEnd type="none" w="sm" len="sm"/>
            <a:tailEnd type="none" w="sm" len="sm"/>
          </a:ln>
        </p:spPr>
      </p:pic>
      <p:sp>
        <p:nvSpPr>
          <p:cNvPr id="223" name="Google Shape;223;p63"/>
          <p:cNvSpPr txBox="1">
            <a:spLocks noGrp="1"/>
          </p:cNvSpPr>
          <p:nvPr>
            <p:ph type="body" idx="1"/>
          </p:nvPr>
        </p:nvSpPr>
        <p:spPr>
          <a:xfrm>
            <a:off x="808034" y="4827493"/>
            <a:ext cx="7559977" cy="1220881"/>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lt1"/>
              </a:buClr>
              <a:buSzPts val="1800"/>
              <a:buNone/>
              <a:defRPr sz="18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4" name="Google Shape;224;p63"/>
          <p:cNvSpPr txBox="1">
            <a:spLocks noGrp="1"/>
          </p:cNvSpPr>
          <p:nvPr>
            <p:ph type="dt" idx="10"/>
          </p:nvPr>
        </p:nvSpPr>
        <p:spPr>
          <a:xfrm>
            <a:off x="381000" y="6288087"/>
            <a:ext cx="18653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3"/>
          <p:cNvSpPr txBox="1">
            <a:spLocks noGrp="1"/>
          </p:cNvSpPr>
          <p:nvPr>
            <p:ph type="ftr" idx="11"/>
          </p:nvPr>
        </p:nvSpPr>
        <p:spPr>
          <a:xfrm>
            <a:off x="3325812" y="6288087"/>
            <a:ext cx="52181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63"/>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65"/>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65"/>
          <p:cNvSpPr txBox="1">
            <a:spLocks noGrp="1"/>
          </p:cNvSpPr>
          <p:nvPr>
            <p:ph type="body" idx="1"/>
          </p:nvPr>
        </p:nvSpPr>
        <p:spPr>
          <a:xfrm rot="5400000">
            <a:off x="2466974" y="141288"/>
            <a:ext cx="4208462" cy="7583487"/>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8" name="Google Shape;238;p65"/>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65"/>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65"/>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9"/>
        <p:cNvGrpSpPr/>
        <p:nvPr/>
      </p:nvGrpSpPr>
      <p:grpSpPr>
        <a:xfrm>
          <a:off x="0" y="0"/>
          <a:ext cx="0" cy="0"/>
          <a:chOff x="0" y="0"/>
          <a:chExt cx="0" cy="0"/>
        </a:xfrm>
      </p:grpSpPr>
      <p:sp>
        <p:nvSpPr>
          <p:cNvPr id="250" name="Google Shape;250;p67"/>
          <p:cNvSpPr txBox="1">
            <a:spLocks noGrp="1"/>
          </p:cNvSpPr>
          <p:nvPr>
            <p:ph type="title"/>
          </p:nvPr>
        </p:nvSpPr>
        <p:spPr>
          <a:xfrm rot="5400000">
            <a:off x="5373267" y="2734843"/>
            <a:ext cx="5268912" cy="13581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7"/>
          <p:cNvSpPr txBox="1">
            <a:spLocks noGrp="1"/>
          </p:cNvSpPr>
          <p:nvPr>
            <p:ph type="body" idx="1"/>
          </p:nvPr>
        </p:nvSpPr>
        <p:spPr>
          <a:xfrm rot="5400000">
            <a:off x="1230313" y="328613"/>
            <a:ext cx="5268911" cy="6170613"/>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67"/>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67"/>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67"/>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8"/>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40"/>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lvl="0" indent="-342900" algn="l">
              <a:spcBef>
                <a:spcPts val="20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42"/>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45"/>
          <p:cNvSpPr txBox="1">
            <a:spLocks noGrp="1"/>
          </p:cNvSpPr>
          <p:nvPr>
            <p:ph type="title"/>
          </p:nvPr>
        </p:nvSpPr>
        <p:spPr>
          <a:xfrm>
            <a:off x="779463" y="2591360"/>
            <a:ext cx="7583487"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b="1"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body" idx="1"/>
          </p:nvPr>
        </p:nvSpPr>
        <p:spPr>
          <a:xfrm>
            <a:off x="779463" y="3950354"/>
            <a:ext cx="7583487" cy="1500187"/>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chemeClr val="lt1"/>
              </a:buClr>
              <a:buSzPts val="2000"/>
              <a:buNone/>
              <a:defRPr sz="2000" cap="none">
                <a:solidFill>
                  <a:schemeClr val="lt1"/>
                </a:solidFill>
              </a:defRPr>
            </a:lvl1pPr>
            <a:lvl2pPr marL="914400" lvl="1" indent="-228600" algn="l">
              <a:spcBef>
                <a:spcPts val="600"/>
              </a:spcBef>
              <a:spcAft>
                <a:spcPts val="0"/>
              </a:spcAft>
              <a:buClr>
                <a:srgbClr val="888888"/>
              </a:buClr>
              <a:buSzPts val="1800"/>
              <a:buNone/>
              <a:defRPr sz="1800">
                <a:solidFill>
                  <a:srgbClr val="888888"/>
                </a:solidFill>
              </a:defRPr>
            </a:lvl2pPr>
            <a:lvl3pPr marL="1371600" lvl="2" indent="-228600" algn="l">
              <a:spcBef>
                <a:spcPts val="600"/>
              </a:spcBef>
              <a:spcAft>
                <a:spcPts val="0"/>
              </a:spcAft>
              <a:buClr>
                <a:srgbClr val="888888"/>
              </a:buClr>
              <a:buSzPts val="1600"/>
              <a:buNone/>
              <a:defRPr sz="1600">
                <a:solidFill>
                  <a:srgbClr val="888888"/>
                </a:solidFill>
              </a:defRPr>
            </a:lvl3pPr>
            <a:lvl4pPr marL="1828800" lvl="3" indent="-228600" algn="l">
              <a:spcBef>
                <a:spcPts val="600"/>
              </a:spcBef>
              <a:spcAft>
                <a:spcPts val="0"/>
              </a:spcAft>
              <a:buClr>
                <a:srgbClr val="888888"/>
              </a:buClr>
              <a:buSzPts val="1400"/>
              <a:buNone/>
              <a:defRPr sz="1400">
                <a:solidFill>
                  <a:srgbClr val="888888"/>
                </a:solidFill>
              </a:defRPr>
            </a:lvl4pPr>
            <a:lvl5pPr marL="2286000" lvl="4" indent="-228600" algn="l">
              <a:spcBef>
                <a:spcPts val="6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0" name="Google Shape;80;p45"/>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47"/>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7"/>
          <p:cNvSpPr txBox="1">
            <a:spLocks noGrp="1"/>
          </p:cNvSpPr>
          <p:nvPr>
            <p:ph type="body" idx="1"/>
          </p:nvPr>
        </p:nvSpPr>
        <p:spPr>
          <a:xfrm>
            <a:off x="779462" y="1828800"/>
            <a:ext cx="3657600" cy="42195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47"/>
          <p:cNvSpPr txBox="1">
            <a:spLocks noGrp="1"/>
          </p:cNvSpPr>
          <p:nvPr>
            <p:ph type="body" idx="2"/>
          </p:nvPr>
        </p:nvSpPr>
        <p:spPr>
          <a:xfrm>
            <a:off x="4688541" y="1828800"/>
            <a:ext cx="3657600" cy="42195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47"/>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7"/>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7"/>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p49"/>
          <p:cNvSpPr txBox="1">
            <a:spLocks noGrp="1"/>
          </p:cNvSpPr>
          <p:nvPr>
            <p:ph type="title"/>
          </p:nvPr>
        </p:nvSpPr>
        <p:spPr>
          <a:xfrm>
            <a:off x="779463" y="381000"/>
            <a:ext cx="7583487" cy="10443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9"/>
          <p:cNvSpPr txBox="1">
            <a:spLocks noGrp="1"/>
          </p:cNvSpPr>
          <p:nvPr>
            <p:ph type="body" idx="1"/>
          </p:nvPr>
        </p:nvSpPr>
        <p:spPr>
          <a:xfrm>
            <a:off x="779463" y="1438835"/>
            <a:ext cx="3657600" cy="789828"/>
          </a:xfrm>
          <a:prstGeom prst="rect">
            <a:avLst/>
          </a:prstGeom>
          <a:noFill/>
          <a:ln>
            <a:noFill/>
          </a:ln>
        </p:spPr>
        <p:txBody>
          <a:bodyPr spcFirstLastPara="1" wrap="square" lIns="91425" tIns="45700" rIns="91425" bIns="45700" anchor="b" anchorCtr="0">
            <a:noAutofit/>
          </a:bodyPr>
          <a:lstStyle>
            <a:lvl1pPr marL="457200" lvl="0" indent="-228600" algn="ctr">
              <a:lnSpc>
                <a:spcPct val="107142"/>
              </a:lnSpc>
              <a:spcBef>
                <a:spcPts val="0"/>
              </a:spcBef>
              <a:spcAft>
                <a:spcPts val="0"/>
              </a:spcAft>
              <a:buClr>
                <a:schemeClr val="lt1"/>
              </a:buClr>
              <a:buSzPts val="2800"/>
              <a:buNone/>
              <a:defRPr sz="2800" b="0"/>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49"/>
          <p:cNvSpPr txBox="1">
            <a:spLocks noGrp="1"/>
          </p:cNvSpPr>
          <p:nvPr>
            <p:ph type="body" idx="2"/>
          </p:nvPr>
        </p:nvSpPr>
        <p:spPr>
          <a:xfrm>
            <a:off x="779463" y="2362199"/>
            <a:ext cx="3657600" cy="36861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4" name="Google Shape;114;p49"/>
          <p:cNvSpPr txBox="1">
            <a:spLocks noGrp="1"/>
          </p:cNvSpPr>
          <p:nvPr>
            <p:ph type="body" idx="3"/>
          </p:nvPr>
        </p:nvSpPr>
        <p:spPr>
          <a:xfrm>
            <a:off x="4705350" y="1438835"/>
            <a:ext cx="3657600" cy="789828"/>
          </a:xfrm>
          <a:prstGeom prst="rect">
            <a:avLst/>
          </a:prstGeom>
          <a:noFill/>
          <a:ln>
            <a:noFill/>
          </a:ln>
        </p:spPr>
        <p:txBody>
          <a:bodyPr spcFirstLastPara="1" wrap="square" lIns="91425" tIns="45700" rIns="91425" bIns="45700" anchor="b" anchorCtr="0">
            <a:noAutofit/>
          </a:bodyPr>
          <a:lstStyle>
            <a:lvl1pPr marL="457200" lvl="0" indent="-228600" algn="ctr">
              <a:lnSpc>
                <a:spcPct val="107142"/>
              </a:lnSpc>
              <a:spcBef>
                <a:spcPts val="0"/>
              </a:spcBef>
              <a:spcAft>
                <a:spcPts val="0"/>
              </a:spcAft>
              <a:buClr>
                <a:schemeClr val="lt1"/>
              </a:buClr>
              <a:buSzPts val="2800"/>
              <a:buNone/>
              <a:defRPr sz="2800" b="0"/>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5" name="Google Shape;115;p49"/>
          <p:cNvSpPr txBox="1">
            <a:spLocks noGrp="1"/>
          </p:cNvSpPr>
          <p:nvPr>
            <p:ph type="body" idx="4"/>
          </p:nvPr>
        </p:nvSpPr>
        <p:spPr>
          <a:xfrm>
            <a:off x="4705350" y="2362199"/>
            <a:ext cx="3657600" cy="36861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6" name="Google Shape;116;p49"/>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9"/>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9"/>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127"/>
        <p:cNvGrpSpPr/>
        <p:nvPr/>
      </p:nvGrpSpPr>
      <p:grpSpPr>
        <a:xfrm>
          <a:off x="0" y="0"/>
          <a:ext cx="0" cy="0"/>
          <a:chOff x="0" y="0"/>
          <a:chExt cx="0" cy="0"/>
        </a:xfrm>
      </p:grpSpPr>
      <p:sp>
        <p:nvSpPr>
          <p:cNvPr id="128" name="Google Shape;128;p51"/>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1"/>
          <p:cNvSpPr txBox="1">
            <a:spLocks noGrp="1"/>
          </p:cNvSpPr>
          <p:nvPr>
            <p:ph type="body" idx="1"/>
          </p:nvPr>
        </p:nvSpPr>
        <p:spPr>
          <a:xfrm>
            <a:off x="779462" y="1828801"/>
            <a:ext cx="7585076"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51"/>
          <p:cNvSpPr txBox="1">
            <a:spLocks noGrp="1"/>
          </p:cNvSpPr>
          <p:nvPr>
            <p:ph type="body" idx="2"/>
          </p:nvPr>
        </p:nvSpPr>
        <p:spPr>
          <a:xfrm>
            <a:off x="779462" y="3991816"/>
            <a:ext cx="7585076"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1" name="Google Shape;131;p51"/>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1"/>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1"/>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142"/>
        <p:cNvGrpSpPr/>
        <p:nvPr/>
      </p:nvGrpSpPr>
      <p:grpSpPr>
        <a:xfrm>
          <a:off x="0" y="0"/>
          <a:ext cx="0" cy="0"/>
          <a:chOff x="0" y="0"/>
          <a:chExt cx="0" cy="0"/>
        </a:xfrm>
      </p:grpSpPr>
      <p:sp>
        <p:nvSpPr>
          <p:cNvPr id="143" name="Google Shape;143;p53"/>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3"/>
          <p:cNvSpPr txBox="1">
            <a:spLocks noGrp="1"/>
          </p:cNvSpPr>
          <p:nvPr>
            <p:ph type="body" idx="1"/>
          </p:nvPr>
        </p:nvSpPr>
        <p:spPr>
          <a:xfrm>
            <a:off x="4710953" y="1828801"/>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5" name="Google Shape;145;p53"/>
          <p:cNvSpPr txBox="1">
            <a:spLocks noGrp="1"/>
          </p:cNvSpPr>
          <p:nvPr>
            <p:ph type="body" idx="2"/>
          </p:nvPr>
        </p:nvSpPr>
        <p:spPr>
          <a:xfrm>
            <a:off x="4710953" y="3991816"/>
            <a:ext cx="3657600" cy="2057400"/>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6" name="Google Shape;146;p53"/>
          <p:cNvSpPr txBox="1">
            <a:spLocks noGrp="1"/>
          </p:cNvSpPr>
          <p:nvPr>
            <p:ph type="body" idx="3"/>
          </p:nvPr>
        </p:nvSpPr>
        <p:spPr>
          <a:xfrm>
            <a:off x="779462" y="1828800"/>
            <a:ext cx="3657600" cy="4219575"/>
          </a:xfrm>
          <a:prstGeom prst="rect">
            <a:avLst/>
          </a:prstGeom>
          <a:noFill/>
          <a:ln>
            <a:noFill/>
          </a:ln>
        </p:spPr>
        <p:txBody>
          <a:bodyPr spcFirstLastPara="1" wrap="square" lIns="91425" tIns="45700" rIns="91425" bIns="45700" anchor="t" anchorCtr="0">
            <a:normAutofit/>
          </a:bodyPr>
          <a:lstStyle>
            <a:lvl1pPr marL="457200" lvl="0" indent="-355600" algn="l">
              <a:spcBef>
                <a:spcPts val="2000"/>
              </a:spcBef>
              <a:spcAft>
                <a:spcPts val="0"/>
              </a:spcAft>
              <a:buClr>
                <a:schemeClr val="lt1"/>
              </a:buClr>
              <a:buSzPts val="2000"/>
              <a:buChar char="⚫"/>
              <a:defRPr sz="2000"/>
            </a:lvl1pPr>
            <a:lvl2pPr marL="914400" lvl="1" indent="-342900" algn="l">
              <a:spcBef>
                <a:spcPts val="600"/>
              </a:spcBef>
              <a:spcAft>
                <a:spcPts val="0"/>
              </a:spcAft>
              <a:buClr>
                <a:schemeClr val="lt1"/>
              </a:buClr>
              <a:buSzPts val="1800"/>
              <a:buChar char="⚫"/>
              <a:defRPr sz="1800"/>
            </a:lvl2pPr>
            <a:lvl3pPr marL="1371600" lvl="2" indent="-342900" algn="l">
              <a:spcBef>
                <a:spcPts val="600"/>
              </a:spcBef>
              <a:spcAft>
                <a:spcPts val="0"/>
              </a:spcAft>
              <a:buClr>
                <a:schemeClr val="lt1"/>
              </a:buClr>
              <a:buSzPts val="1800"/>
              <a:buChar char="⚫"/>
              <a:defRPr sz="18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53"/>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lt2"/>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3"/>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3"/>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
        <p:cNvGrpSpPr/>
        <p:nvPr/>
      </p:nvGrpSpPr>
      <p:grpSpPr>
        <a:xfrm>
          <a:off x="0" y="0"/>
          <a:ext cx="0" cy="0"/>
          <a:chOff x="0" y="0"/>
          <a:chExt cx="0" cy="0"/>
        </a:xfrm>
      </p:grpSpPr>
      <p:sp>
        <p:nvSpPr>
          <p:cNvPr id="10" name="Google Shape;10;p35"/>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 name="Google Shape;11;p35" descr="Overlay-TitleSlide.png"/>
          <p:cNvPicPr preferRelativeResize="0"/>
          <p:nvPr/>
        </p:nvPicPr>
        <p:blipFill rotWithShape="1">
          <a:blip r:embed="rId3">
            <a:alphaModFix/>
          </a:blip>
          <a:srcRect/>
          <a:stretch/>
        </p:blipFill>
        <p:spPr>
          <a:xfrm>
            <a:off x="158750" y="187325"/>
            <a:ext cx="8826500" cy="6483350"/>
          </a:xfrm>
          <a:prstGeom prst="rect">
            <a:avLst/>
          </a:prstGeom>
          <a:noFill/>
          <a:ln>
            <a:noFill/>
          </a:ln>
        </p:spPr>
      </p:pic>
      <p:sp>
        <p:nvSpPr>
          <p:cNvPr id="12" name="Google Shape;12;p35"/>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3" name="Google Shape;13;p35"/>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5"/>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5" name="Google Shape;15;p35"/>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35"/>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4"/>
        <p:cNvGrpSpPr/>
        <p:nvPr/>
      </p:nvGrpSpPr>
      <p:grpSpPr>
        <a:xfrm>
          <a:off x="0" y="0"/>
          <a:ext cx="0" cy="0"/>
          <a:chOff x="0" y="0"/>
          <a:chExt cx="0" cy="0"/>
        </a:xfrm>
      </p:grpSpPr>
      <p:sp>
        <p:nvSpPr>
          <p:cNvPr id="135" name="Google Shape;135;p52"/>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6" name="Google Shape;136;p52"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137" name="Google Shape;137;p52"/>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38" name="Google Shape;138;p52"/>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52"/>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52"/>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1" name="Google Shape;141;p52"/>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0"/>
        <p:cNvGrpSpPr/>
        <p:nvPr/>
      </p:nvGrpSpPr>
      <p:grpSpPr>
        <a:xfrm>
          <a:off x="0" y="0"/>
          <a:ext cx="0" cy="0"/>
          <a:chOff x="0" y="0"/>
          <a:chExt cx="0" cy="0"/>
        </a:xfrm>
      </p:grpSpPr>
      <p:sp>
        <p:nvSpPr>
          <p:cNvPr id="151" name="Google Shape;151;p54"/>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2" name="Google Shape;152;p54"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153" name="Google Shape;153;p54"/>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54" name="Google Shape;154;p54"/>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54"/>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54"/>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54"/>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7"/>
        <p:cNvGrpSpPr/>
        <p:nvPr/>
      </p:nvGrpSpPr>
      <p:grpSpPr>
        <a:xfrm>
          <a:off x="0" y="0"/>
          <a:ext cx="0" cy="0"/>
          <a:chOff x="0" y="0"/>
          <a:chExt cx="0" cy="0"/>
        </a:xfrm>
      </p:grpSpPr>
      <p:sp>
        <p:nvSpPr>
          <p:cNvPr id="168" name="Google Shape;168;p56"/>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69" name="Google Shape;169;p56" descr="Overlay-ContentCaption.png"/>
          <p:cNvPicPr preferRelativeResize="0"/>
          <p:nvPr/>
        </p:nvPicPr>
        <p:blipFill rotWithShape="1">
          <a:blip r:embed="rId3">
            <a:alphaModFix/>
          </a:blip>
          <a:srcRect/>
          <a:stretch/>
        </p:blipFill>
        <p:spPr>
          <a:xfrm>
            <a:off x="158750" y="187325"/>
            <a:ext cx="8826500" cy="6483350"/>
          </a:xfrm>
          <a:prstGeom prst="rect">
            <a:avLst/>
          </a:prstGeom>
          <a:noFill/>
          <a:ln>
            <a:noFill/>
          </a:ln>
        </p:spPr>
      </p:pic>
      <p:sp>
        <p:nvSpPr>
          <p:cNvPr id="170" name="Google Shape;170;p56"/>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71" name="Google Shape;171;p56"/>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72" name="Google Shape;172;p56"/>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56"/>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4" name="Google Shape;174;p56"/>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2"/>
        <p:cNvGrpSpPr/>
        <p:nvPr/>
      </p:nvGrpSpPr>
      <p:grpSpPr>
        <a:xfrm>
          <a:off x="0" y="0"/>
          <a:ext cx="0" cy="0"/>
          <a:chOff x="0" y="0"/>
          <a:chExt cx="0" cy="0"/>
        </a:xfrm>
      </p:grpSpPr>
      <p:sp>
        <p:nvSpPr>
          <p:cNvPr id="183" name="Google Shape;183;p58"/>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84" name="Google Shape;184;p58" descr="Overlay-PictureCaption.png"/>
          <p:cNvPicPr preferRelativeResize="0"/>
          <p:nvPr/>
        </p:nvPicPr>
        <p:blipFill rotWithShape="1">
          <a:blip r:embed="rId3">
            <a:alphaModFix/>
          </a:blip>
          <a:srcRect/>
          <a:stretch/>
        </p:blipFill>
        <p:spPr>
          <a:xfrm>
            <a:off x="449262" y="187325"/>
            <a:ext cx="8535987" cy="6483350"/>
          </a:xfrm>
          <a:prstGeom prst="rect">
            <a:avLst/>
          </a:prstGeom>
          <a:noFill/>
          <a:ln>
            <a:noFill/>
          </a:ln>
        </p:spPr>
      </p:pic>
      <p:sp>
        <p:nvSpPr>
          <p:cNvPr id="185" name="Google Shape;185;p58"/>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86" name="Google Shape;186;p58"/>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87" name="Google Shape;187;p58"/>
          <p:cNvSpPr txBox="1">
            <a:spLocks noGrp="1"/>
          </p:cNvSpPr>
          <p:nvPr>
            <p:ph type="dt" idx="10"/>
          </p:nvPr>
        </p:nvSpPr>
        <p:spPr>
          <a:xfrm>
            <a:off x="38862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8" name="Google Shape;188;p58"/>
          <p:cNvSpPr txBox="1">
            <a:spLocks noGrp="1"/>
          </p:cNvSpPr>
          <p:nvPr>
            <p:ph type="ftr" idx="11"/>
          </p:nvPr>
        </p:nvSpPr>
        <p:spPr>
          <a:xfrm>
            <a:off x="5867400" y="6288087"/>
            <a:ext cx="26765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9" name="Google Shape;189;p58"/>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7"/>
        <p:cNvGrpSpPr/>
        <p:nvPr/>
      </p:nvGrpSpPr>
      <p:grpSpPr>
        <a:xfrm>
          <a:off x="0" y="0"/>
          <a:ext cx="0" cy="0"/>
          <a:chOff x="0" y="0"/>
          <a:chExt cx="0" cy="0"/>
        </a:xfrm>
      </p:grpSpPr>
      <p:sp>
        <p:nvSpPr>
          <p:cNvPr id="198" name="Google Shape;198;p60"/>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99" name="Google Shape;199;p60" descr="Overlay-PictureCaption-Extras.png"/>
          <p:cNvPicPr preferRelativeResize="0"/>
          <p:nvPr/>
        </p:nvPicPr>
        <p:blipFill rotWithShape="1">
          <a:blip r:embed="rId3">
            <a:alphaModFix/>
          </a:blip>
          <a:srcRect/>
          <a:stretch/>
        </p:blipFill>
        <p:spPr>
          <a:xfrm>
            <a:off x="158750" y="187325"/>
            <a:ext cx="8826500" cy="6483350"/>
          </a:xfrm>
          <a:prstGeom prst="rect">
            <a:avLst/>
          </a:prstGeom>
          <a:noFill/>
          <a:ln>
            <a:noFill/>
          </a:ln>
        </p:spPr>
      </p:pic>
      <p:sp>
        <p:nvSpPr>
          <p:cNvPr id="200" name="Google Shape;200;p60"/>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201" name="Google Shape;201;p60"/>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02" name="Google Shape;202;p60"/>
          <p:cNvSpPr txBox="1">
            <a:spLocks noGrp="1"/>
          </p:cNvSpPr>
          <p:nvPr>
            <p:ph type="dt" idx="10"/>
          </p:nvPr>
        </p:nvSpPr>
        <p:spPr>
          <a:xfrm>
            <a:off x="381000" y="6288087"/>
            <a:ext cx="1865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3" name="Google Shape;203;p60"/>
          <p:cNvSpPr txBox="1">
            <a:spLocks noGrp="1"/>
          </p:cNvSpPr>
          <p:nvPr>
            <p:ph type="ftr" idx="11"/>
          </p:nvPr>
        </p:nvSpPr>
        <p:spPr>
          <a:xfrm>
            <a:off x="3325812" y="6288087"/>
            <a:ext cx="52181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4" name="Google Shape;204;p60"/>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2"/>
        <p:cNvGrpSpPr/>
        <p:nvPr/>
      </p:nvGrpSpPr>
      <p:grpSpPr>
        <a:xfrm>
          <a:off x="0" y="0"/>
          <a:ext cx="0" cy="0"/>
          <a:chOff x="0" y="0"/>
          <a:chExt cx="0" cy="0"/>
        </a:xfrm>
      </p:grpSpPr>
      <p:sp>
        <p:nvSpPr>
          <p:cNvPr id="213" name="Google Shape;213;p62"/>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14" name="Google Shape;214;p62" descr="Overlay-PictureCaption-Extras.png"/>
          <p:cNvPicPr preferRelativeResize="0"/>
          <p:nvPr/>
        </p:nvPicPr>
        <p:blipFill rotWithShape="1">
          <a:blip r:embed="rId3">
            <a:alphaModFix/>
          </a:blip>
          <a:srcRect/>
          <a:stretch/>
        </p:blipFill>
        <p:spPr>
          <a:xfrm>
            <a:off x="158750" y="187325"/>
            <a:ext cx="8826500" cy="6483350"/>
          </a:xfrm>
          <a:prstGeom prst="rect">
            <a:avLst/>
          </a:prstGeom>
          <a:noFill/>
          <a:ln>
            <a:noFill/>
          </a:ln>
        </p:spPr>
      </p:pic>
      <p:sp>
        <p:nvSpPr>
          <p:cNvPr id="215" name="Google Shape;215;p62"/>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216" name="Google Shape;216;p62"/>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17" name="Google Shape;217;p62"/>
          <p:cNvSpPr txBox="1">
            <a:spLocks noGrp="1"/>
          </p:cNvSpPr>
          <p:nvPr>
            <p:ph type="dt" idx="10"/>
          </p:nvPr>
        </p:nvSpPr>
        <p:spPr>
          <a:xfrm>
            <a:off x="381000" y="6288087"/>
            <a:ext cx="18653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62"/>
          <p:cNvSpPr txBox="1">
            <a:spLocks noGrp="1"/>
          </p:cNvSpPr>
          <p:nvPr>
            <p:ph type="ftr" idx="11"/>
          </p:nvPr>
        </p:nvSpPr>
        <p:spPr>
          <a:xfrm>
            <a:off x="3325812" y="6288087"/>
            <a:ext cx="52181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9" name="Google Shape;219;p62"/>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6"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7"/>
        <p:cNvGrpSpPr/>
        <p:nvPr/>
      </p:nvGrpSpPr>
      <p:grpSpPr>
        <a:xfrm>
          <a:off x="0" y="0"/>
          <a:ext cx="0" cy="0"/>
          <a:chOff x="0" y="0"/>
          <a:chExt cx="0" cy="0"/>
        </a:xfrm>
      </p:grpSpPr>
      <p:sp>
        <p:nvSpPr>
          <p:cNvPr id="228" name="Google Shape;228;p64"/>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9" name="Google Shape;229;p64"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230" name="Google Shape;230;p64"/>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231" name="Google Shape;231;p64"/>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32" name="Google Shape;232;p64"/>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3" name="Google Shape;233;p64"/>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64"/>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1"/>
        <p:cNvGrpSpPr/>
        <p:nvPr/>
      </p:nvGrpSpPr>
      <p:grpSpPr>
        <a:xfrm>
          <a:off x="0" y="0"/>
          <a:ext cx="0" cy="0"/>
          <a:chOff x="0" y="0"/>
          <a:chExt cx="0" cy="0"/>
        </a:xfrm>
      </p:grpSpPr>
      <p:sp>
        <p:nvSpPr>
          <p:cNvPr id="242" name="Google Shape;242;p66"/>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3" name="Google Shape;243;p66"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244" name="Google Shape;244;p66"/>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245" name="Google Shape;245;p66"/>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46" name="Google Shape;246;p66"/>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7" name="Google Shape;247;p66"/>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8" name="Google Shape;248;p66"/>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3"/>
        <p:cNvGrpSpPr/>
        <p:nvPr/>
      </p:nvGrpSpPr>
      <p:grpSpPr>
        <a:xfrm>
          <a:off x="0" y="0"/>
          <a:ext cx="0" cy="0"/>
          <a:chOff x="0" y="0"/>
          <a:chExt cx="0" cy="0"/>
        </a:xfrm>
      </p:grpSpPr>
      <p:sp>
        <p:nvSpPr>
          <p:cNvPr id="24" name="Google Shape;24;p37"/>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5" name="Google Shape;25;p37"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26" name="Google Shape;26;p37"/>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27" name="Google Shape;27;p37"/>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8" name="Google Shape;28;p37"/>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37"/>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37"/>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5"/>
        <p:cNvGrpSpPr/>
        <p:nvPr/>
      </p:nvGrpSpPr>
      <p:grpSpPr>
        <a:xfrm>
          <a:off x="0" y="0"/>
          <a:ext cx="0" cy="0"/>
          <a:chOff x="0" y="0"/>
          <a:chExt cx="0" cy="0"/>
        </a:xfrm>
      </p:grpSpPr>
      <p:sp>
        <p:nvSpPr>
          <p:cNvPr id="36" name="Google Shape;36;p39"/>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7" name="Google Shape;37;p39"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38" name="Google Shape;38;p39"/>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39" name="Google Shape;39;p39"/>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40" name="Google Shape;40;p39"/>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39"/>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39"/>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8"/>
        <p:cNvGrpSpPr/>
        <p:nvPr/>
      </p:nvGrpSpPr>
      <p:grpSpPr>
        <a:xfrm>
          <a:off x="0" y="0"/>
          <a:ext cx="0" cy="0"/>
          <a:chOff x="0" y="0"/>
          <a:chExt cx="0" cy="0"/>
        </a:xfrm>
      </p:grpSpPr>
      <p:sp>
        <p:nvSpPr>
          <p:cNvPr id="49" name="Google Shape;49;p41"/>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0" name="Google Shape;50;p41"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51" name="Google Shape;51;p41"/>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52" name="Google Shape;52;p41"/>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41"/>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41"/>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41"/>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2"/>
        <p:cNvGrpSpPr/>
        <p:nvPr/>
      </p:nvGrpSpPr>
      <p:grpSpPr>
        <a:xfrm>
          <a:off x="0" y="0"/>
          <a:ext cx="0" cy="0"/>
          <a:chOff x="0" y="0"/>
          <a:chExt cx="0" cy="0"/>
        </a:xfrm>
      </p:grpSpPr>
      <p:sp>
        <p:nvSpPr>
          <p:cNvPr id="63" name="Google Shape;63;p43"/>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4" name="Google Shape;64;p43"/>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65" name="Google Shape;65;p43"/>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43"/>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43"/>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43"/>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9"/>
        <p:cNvGrpSpPr/>
        <p:nvPr/>
      </p:nvGrpSpPr>
      <p:grpSpPr>
        <a:xfrm>
          <a:off x="0" y="0"/>
          <a:ext cx="0" cy="0"/>
          <a:chOff x="0" y="0"/>
          <a:chExt cx="0" cy="0"/>
        </a:xfrm>
      </p:grpSpPr>
      <p:sp>
        <p:nvSpPr>
          <p:cNvPr id="70" name="Google Shape;70;p44"/>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71" name="Google Shape;71;p44" descr="Overlay-SectionHeader.png"/>
          <p:cNvPicPr preferRelativeResize="0"/>
          <p:nvPr/>
        </p:nvPicPr>
        <p:blipFill rotWithShape="1">
          <a:blip r:embed="rId3">
            <a:alphaModFix/>
          </a:blip>
          <a:srcRect/>
          <a:stretch/>
        </p:blipFill>
        <p:spPr>
          <a:xfrm>
            <a:off x="158750" y="187325"/>
            <a:ext cx="8826500" cy="6483350"/>
          </a:xfrm>
          <a:prstGeom prst="rect">
            <a:avLst/>
          </a:prstGeom>
          <a:noFill/>
          <a:ln>
            <a:noFill/>
          </a:ln>
        </p:spPr>
      </p:pic>
      <p:sp>
        <p:nvSpPr>
          <p:cNvPr id="72" name="Google Shape;72;p44"/>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73" name="Google Shape;73;p44"/>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74" name="Google Shape;74;p44"/>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44"/>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44"/>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3"/>
        <p:cNvGrpSpPr/>
        <p:nvPr/>
      </p:nvGrpSpPr>
      <p:grpSpPr>
        <a:xfrm>
          <a:off x="0" y="0"/>
          <a:ext cx="0" cy="0"/>
          <a:chOff x="0" y="0"/>
          <a:chExt cx="0" cy="0"/>
        </a:xfrm>
      </p:grpSpPr>
      <p:sp>
        <p:nvSpPr>
          <p:cNvPr id="84" name="Google Shape;84;p46"/>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85" name="Google Shape;85;p46"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86" name="Google Shape;86;p46"/>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87" name="Google Shape;87;p46"/>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88" name="Google Shape;88;p46"/>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46"/>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46"/>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8"/>
        <p:cNvGrpSpPr/>
        <p:nvPr/>
      </p:nvGrpSpPr>
      <p:grpSpPr>
        <a:xfrm>
          <a:off x="0" y="0"/>
          <a:ext cx="0" cy="0"/>
          <a:chOff x="0" y="0"/>
          <a:chExt cx="0" cy="0"/>
        </a:xfrm>
      </p:grpSpPr>
      <p:sp>
        <p:nvSpPr>
          <p:cNvPr id="99" name="Google Shape;99;p48"/>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00" name="Google Shape;100;p48"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cxnSp>
        <p:nvCxnSpPr>
          <p:cNvPr id="101" name="Google Shape;101;p48"/>
          <p:cNvCxnSpPr/>
          <p:nvPr/>
        </p:nvCxnSpPr>
        <p:spPr>
          <a:xfrm>
            <a:off x="874712" y="2286000"/>
            <a:ext cx="3562350" cy="1587"/>
          </a:xfrm>
          <a:prstGeom prst="straightConnector1">
            <a:avLst/>
          </a:prstGeom>
          <a:noFill/>
          <a:ln w="19050" cap="flat" cmpd="sng">
            <a:solidFill>
              <a:schemeClr val="lt1"/>
            </a:solidFill>
            <a:prstDash val="solid"/>
            <a:miter lim="800000"/>
            <a:headEnd type="none" w="med" len="med"/>
            <a:tailEnd type="none" w="med" len="med"/>
          </a:ln>
        </p:spPr>
      </p:cxnSp>
      <p:cxnSp>
        <p:nvCxnSpPr>
          <p:cNvPr id="102" name="Google Shape;102;p48"/>
          <p:cNvCxnSpPr/>
          <p:nvPr/>
        </p:nvCxnSpPr>
        <p:spPr>
          <a:xfrm>
            <a:off x="4816475" y="2286000"/>
            <a:ext cx="3565525" cy="1587"/>
          </a:xfrm>
          <a:prstGeom prst="straightConnector1">
            <a:avLst/>
          </a:prstGeom>
          <a:noFill/>
          <a:ln w="19050" cap="flat" cmpd="sng">
            <a:solidFill>
              <a:schemeClr val="lt1"/>
            </a:solidFill>
            <a:prstDash val="solid"/>
            <a:miter lim="800000"/>
            <a:headEnd type="none" w="med" len="med"/>
            <a:tailEnd type="none" w="med" len="med"/>
          </a:ln>
        </p:spPr>
      </p:cxnSp>
      <p:cxnSp>
        <p:nvCxnSpPr>
          <p:cNvPr id="103" name="Google Shape;103;p48"/>
          <p:cNvCxnSpPr/>
          <p:nvPr/>
        </p:nvCxnSpPr>
        <p:spPr>
          <a:xfrm>
            <a:off x="874712" y="2286000"/>
            <a:ext cx="3562350" cy="1587"/>
          </a:xfrm>
          <a:prstGeom prst="straightConnector1">
            <a:avLst/>
          </a:prstGeom>
          <a:noFill/>
          <a:ln w="19050" cap="flat" cmpd="sng">
            <a:solidFill>
              <a:schemeClr val="lt1"/>
            </a:solidFill>
            <a:prstDash val="solid"/>
            <a:miter lim="800000"/>
            <a:headEnd type="none" w="med" len="med"/>
            <a:tailEnd type="none" w="med" len="med"/>
          </a:ln>
        </p:spPr>
      </p:cxnSp>
      <p:cxnSp>
        <p:nvCxnSpPr>
          <p:cNvPr id="104" name="Google Shape;104;p48"/>
          <p:cNvCxnSpPr/>
          <p:nvPr/>
        </p:nvCxnSpPr>
        <p:spPr>
          <a:xfrm>
            <a:off x="4816475" y="2286000"/>
            <a:ext cx="3565525" cy="1587"/>
          </a:xfrm>
          <a:prstGeom prst="straightConnector1">
            <a:avLst/>
          </a:prstGeom>
          <a:noFill/>
          <a:ln w="19050" cap="flat" cmpd="sng">
            <a:solidFill>
              <a:schemeClr val="lt1"/>
            </a:solidFill>
            <a:prstDash val="solid"/>
            <a:miter lim="800000"/>
            <a:headEnd type="none" w="med" len="med"/>
            <a:tailEnd type="none" w="med" len="med"/>
          </a:ln>
        </p:spPr>
      </p:cxnSp>
      <p:sp>
        <p:nvSpPr>
          <p:cNvPr id="105" name="Google Shape;105;p48"/>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06" name="Google Shape;106;p48"/>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07" name="Google Shape;107;p48"/>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48"/>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48"/>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9"/>
        <p:cNvGrpSpPr/>
        <p:nvPr/>
      </p:nvGrpSpPr>
      <p:grpSpPr>
        <a:xfrm>
          <a:off x="0" y="0"/>
          <a:ext cx="0" cy="0"/>
          <a:chOff x="0" y="0"/>
          <a:chExt cx="0" cy="0"/>
        </a:xfrm>
      </p:grpSpPr>
      <p:sp>
        <p:nvSpPr>
          <p:cNvPr id="120" name="Google Shape;120;p50"/>
          <p:cNvSpPr/>
          <p:nvPr/>
        </p:nvSpPr>
        <p:spPr>
          <a:xfrm>
            <a:off x="190500" y="190500"/>
            <a:ext cx="8764587" cy="6478587"/>
          </a:xfrm>
          <a:custGeom>
            <a:avLst/>
            <a:gdLst/>
            <a:ahLst/>
            <a:cxnLst/>
            <a:rect l="l" t="t" r="r" b="b"/>
            <a:pathLst>
              <a:path w="8764588" h="6478588" extrusionOk="0">
                <a:moveTo>
                  <a:pt x="610024" y="0"/>
                </a:moveTo>
                <a:lnTo>
                  <a:pt x="8764588" y="0"/>
                </a:lnTo>
                <a:lnTo>
                  <a:pt x="8764588" y="0"/>
                </a:lnTo>
                <a:lnTo>
                  <a:pt x="8764588" y="5868564"/>
                </a:lnTo>
                <a:cubicBezTo>
                  <a:pt x="8764588" y="6205471"/>
                  <a:pt x="8491471" y="6478588"/>
                  <a:pt x="8154564" y="6478588"/>
                </a:cubicBezTo>
                <a:lnTo>
                  <a:pt x="0" y="6478588"/>
                </a:lnTo>
                <a:lnTo>
                  <a:pt x="0" y="6478588"/>
                </a:lnTo>
                <a:lnTo>
                  <a:pt x="0" y="610024"/>
                </a:lnTo>
                <a:cubicBezTo>
                  <a:pt x="0" y="273117"/>
                  <a:pt x="273117" y="0"/>
                  <a:pt x="610024" y="0"/>
                </a:cubicBezTo>
                <a:close/>
              </a:path>
            </a:pathLst>
          </a:custGeom>
          <a:gradFill>
            <a:gsLst>
              <a:gs pos="0">
                <a:srgbClr val="1B5A7D"/>
              </a:gs>
              <a:gs pos="16999">
                <a:srgbClr val="1B5A7D"/>
              </a:gs>
              <a:gs pos="100000">
                <a:srgbClr val="1B5A7D"/>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1" name="Google Shape;121;p50" descr="Overlay-ContentSlides.png"/>
          <p:cNvPicPr preferRelativeResize="0"/>
          <p:nvPr/>
        </p:nvPicPr>
        <p:blipFill rotWithShape="1">
          <a:blip r:embed="rId3">
            <a:alphaModFix/>
          </a:blip>
          <a:srcRect/>
          <a:stretch/>
        </p:blipFill>
        <p:spPr>
          <a:xfrm>
            <a:off x="150812" y="187325"/>
            <a:ext cx="8828087" cy="6481762"/>
          </a:xfrm>
          <a:prstGeom prst="rect">
            <a:avLst/>
          </a:prstGeom>
          <a:noFill/>
          <a:ln>
            <a:noFill/>
          </a:ln>
        </p:spPr>
      </p:pic>
      <p:sp>
        <p:nvSpPr>
          <p:cNvPr id="122" name="Google Shape;122;p50"/>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3800" b="0" i="0" u="none" strike="noStrike" cap="none">
                <a:solidFill>
                  <a:schemeClr val="lt1"/>
                </a:solidFill>
                <a:latin typeface="Trebuchet MS"/>
                <a:ea typeface="Trebuchet MS"/>
                <a:cs typeface="Trebuchet MS"/>
                <a:sym typeface="Trebuchet MS"/>
              </a:defRPr>
            </a:lvl9pPr>
          </a:lstStyle>
          <a:p>
            <a:endParaRPr/>
          </a:p>
        </p:txBody>
      </p:sp>
      <p:sp>
        <p:nvSpPr>
          <p:cNvPr id="123" name="Google Shape;123;p50"/>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Trebuchet MS"/>
                <a:ea typeface="Trebuchet MS"/>
                <a:cs typeface="Trebuchet MS"/>
                <a:sym typeface="Trebuchet MS"/>
              </a:defRPr>
            </a:lvl1pPr>
            <a:lvl2pPr marL="914400" marR="0" lvl="1"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3pPr>
            <a:lvl4pPr marL="1828800" marR="0" lvl="3"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24" name="Google Shape;124;p50"/>
          <p:cNvSpPr txBox="1">
            <a:spLocks noGrp="1"/>
          </p:cNvSpPr>
          <p:nvPr>
            <p:ph type="dt" idx="10"/>
          </p:nvPr>
        </p:nvSpPr>
        <p:spPr>
          <a:xfrm>
            <a:off x="381000" y="6288087"/>
            <a:ext cx="188753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50"/>
          <p:cNvSpPr txBox="1">
            <a:spLocks noGrp="1"/>
          </p:cNvSpPr>
          <p:nvPr>
            <p:ph type="ftr" idx="11"/>
          </p:nvPr>
        </p:nvSpPr>
        <p:spPr>
          <a:xfrm>
            <a:off x="3305175" y="6288087"/>
            <a:ext cx="52387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50"/>
          <p:cNvSpPr txBox="1">
            <a:spLocks noGrp="1"/>
          </p:cNvSpPr>
          <p:nvPr>
            <p:ph type="sldNum" idx="12"/>
          </p:nvPr>
        </p:nvSpPr>
        <p:spPr>
          <a:xfrm>
            <a:off x="8404225" y="219075"/>
            <a:ext cx="4937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dk2"/>
              </a:buClr>
              <a:buSzPts val="1200"/>
              <a:buFont typeface="Trebuchet MS"/>
              <a:buNone/>
              <a:defRPr sz="1200" b="0" i="0" u="none">
                <a:solidFill>
                  <a:schemeClr val="dk2"/>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Hope@cologop.org" TargetMode="External"/><Relationship Id="rId5" Type="http://schemas.openxmlformats.org/officeDocument/2006/relationships/hyperlink" Target="mailto:dave@cologop.org" TargetMode="External"/><Relationship Id="rId4" Type="http://schemas.openxmlformats.org/officeDocument/2006/relationships/hyperlink" Target="mailto:Anna@cologop.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cologop.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
          <p:cNvSpPr txBox="1">
            <a:spLocks noGrp="1"/>
          </p:cNvSpPr>
          <p:nvPr>
            <p:ph type="ctrTitle"/>
          </p:nvPr>
        </p:nvSpPr>
        <p:spPr>
          <a:xfrm>
            <a:off x="1229950" y="2733000"/>
            <a:ext cx="6762600" cy="696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2800"/>
              <a:buFont typeface="Cambria"/>
              <a:buNone/>
            </a:pPr>
            <a:r>
              <a:rPr lang="en-US" sz="4000" b="1">
                <a:latin typeface="Cambria"/>
                <a:ea typeface="Cambria"/>
                <a:cs typeface="Cambria"/>
                <a:sym typeface="Cambria"/>
              </a:rPr>
              <a:t>Colorado Republican Party</a:t>
            </a:r>
            <a:endParaRPr sz="5600"/>
          </a:p>
        </p:txBody>
      </p:sp>
      <p:sp>
        <p:nvSpPr>
          <p:cNvPr id="260" name="Google Shape;260;p1"/>
          <p:cNvSpPr txBox="1">
            <a:spLocks noGrp="1"/>
          </p:cNvSpPr>
          <p:nvPr>
            <p:ph type="subTitle" idx="1"/>
          </p:nvPr>
        </p:nvSpPr>
        <p:spPr>
          <a:xfrm>
            <a:off x="1229951" y="4031032"/>
            <a:ext cx="6762600" cy="1752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800"/>
              <a:buFont typeface="Cambria"/>
              <a:buNone/>
            </a:pPr>
            <a:r>
              <a:rPr lang="en-US" sz="3500">
                <a:latin typeface="Cambria"/>
                <a:ea typeface="Cambria"/>
                <a:cs typeface="Cambria"/>
                <a:sym typeface="Cambria"/>
              </a:rPr>
              <a:t>Basic Caucus and Assembly Process Overview / Preview</a:t>
            </a:r>
            <a:endParaRPr sz="3300"/>
          </a:p>
        </p:txBody>
      </p:sp>
      <p:pic>
        <p:nvPicPr>
          <p:cNvPr id="261" name="Google Shape;261;p1"/>
          <p:cNvPicPr preferRelativeResize="0"/>
          <p:nvPr/>
        </p:nvPicPr>
        <p:blipFill>
          <a:blip r:embed="rId3">
            <a:alphaModFix/>
          </a:blip>
          <a:stretch>
            <a:fillRect/>
          </a:stretch>
        </p:blipFill>
        <p:spPr>
          <a:xfrm>
            <a:off x="819150" y="849000"/>
            <a:ext cx="7505700" cy="1209675"/>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0"/>
          <p:cNvSpPr txBox="1">
            <a:spLocks noGrp="1"/>
          </p:cNvSpPr>
          <p:nvPr>
            <p:ph type="title" idx="4294967295"/>
          </p:nvPr>
        </p:nvSpPr>
        <p:spPr>
          <a:xfrm>
            <a:off x="762000" y="914400"/>
            <a:ext cx="7086600" cy="510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Precincts </a:t>
            </a:r>
            <a:br>
              <a:rPr lang="en-US" sz="3500" b="0" i="0" u="none" strike="noStrike" cap="none">
                <a:solidFill>
                  <a:schemeClr val="accent2"/>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Within a </a:t>
            </a:r>
            <a:br>
              <a:rPr lang="en-US" sz="3500" b="0" i="0" u="none" strike="noStrike" cap="none">
                <a:solidFill>
                  <a:schemeClr val="accent2"/>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Legislative</a:t>
            </a:r>
            <a:br>
              <a:rPr lang="en-US" sz="3500" b="0" i="0" u="none" strike="noStrike" cap="none">
                <a:solidFill>
                  <a:schemeClr val="accent2"/>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District:</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endParaRPr/>
          </a:p>
        </p:txBody>
      </p:sp>
      <p:pic>
        <p:nvPicPr>
          <p:cNvPr id="319" name="Google Shape;319;p10" descr="DenverMapHD2_2012_StateHouse_Dist2_11x17.pdf"/>
          <p:cNvPicPr preferRelativeResize="0"/>
          <p:nvPr/>
        </p:nvPicPr>
        <p:blipFill rotWithShape="1">
          <a:blip r:embed="rId3">
            <a:alphaModFix/>
          </a:blip>
          <a:srcRect/>
          <a:stretch/>
        </p:blipFill>
        <p:spPr>
          <a:xfrm>
            <a:off x="3048000" y="354012"/>
            <a:ext cx="3962400" cy="6122987"/>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title" idx="4294967295"/>
          </p:nvPr>
        </p:nvSpPr>
        <p:spPr>
          <a:xfrm>
            <a:off x="762000" y="1143000"/>
            <a:ext cx="76962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200" b="0" i="0" u="none" strike="noStrike" cap="none">
                <a:solidFill>
                  <a:schemeClr val="accent2"/>
                </a:solidFill>
                <a:latin typeface="Cambria"/>
                <a:ea typeface="Cambria"/>
                <a:cs typeface="Cambria"/>
                <a:sym typeface="Cambria"/>
              </a:rPr>
              <a:t>County Republican Party Organization:</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r>
              <a:rPr lang="en-US" sz="2900" b="0" i="0" u="none" strike="noStrike" cap="none">
                <a:solidFill>
                  <a:schemeClr val="lt1"/>
                </a:solidFill>
                <a:latin typeface="Cambria"/>
                <a:ea typeface="Cambria"/>
                <a:cs typeface="Cambria"/>
                <a:sym typeface="Cambria"/>
              </a:rPr>
              <a:t>County Party Central Committee is comprised of precinct committeepersons, district captains, county party officers, Republican elected officials, and other voting and non-voting members as specified in county party bylaws and the rules of the Republican Party.</a:t>
            </a:r>
            <a:br>
              <a:rPr lang="en-US" sz="2900" b="0" i="0" u="none" strike="noStrike" cap="none">
                <a:solidFill>
                  <a:schemeClr val="lt1"/>
                </a:solidFill>
                <a:latin typeface="Cambria"/>
                <a:ea typeface="Cambria"/>
                <a:cs typeface="Cambria"/>
                <a:sym typeface="Cambria"/>
              </a:rPr>
            </a:br>
            <a:br>
              <a:rPr lang="en-US" sz="2900" b="0" i="0" u="none" strike="noStrike" cap="none">
                <a:solidFill>
                  <a:schemeClr val="lt1"/>
                </a:solidFill>
                <a:latin typeface="Cambria"/>
                <a:ea typeface="Cambria"/>
                <a:cs typeface="Cambria"/>
                <a:sym typeface="Cambria"/>
              </a:rPr>
            </a:b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2"/>
          <p:cNvSpPr txBox="1">
            <a:spLocks noGrp="1"/>
          </p:cNvSpPr>
          <p:nvPr>
            <p:ph type="title" idx="4294967295"/>
          </p:nvPr>
        </p:nvSpPr>
        <p:spPr>
          <a:xfrm>
            <a:off x="1821625" y="8781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Precinct Committeeperson</a:t>
            </a:r>
            <a:br>
              <a:rPr lang="en-US" sz="2400" b="0" i="0" u="none" strike="noStrike" cap="none">
                <a:solidFill>
                  <a:schemeClr val="lt1"/>
                </a:solidFill>
                <a:latin typeface="Cambria"/>
                <a:ea typeface="Cambria"/>
                <a:cs typeface="Cambria"/>
                <a:sym typeface="Cambria"/>
              </a:rPr>
            </a:br>
            <a:r>
              <a:rPr lang="en-US" sz="2400" b="0" i="0" u="none" strike="noStrike" cap="none">
                <a:solidFill>
                  <a:schemeClr val="lt1"/>
                </a:solidFill>
                <a:latin typeface="Cambria"/>
                <a:ea typeface="Cambria"/>
                <a:cs typeface="Cambria"/>
                <a:sym typeface="Cambria"/>
              </a:rPr>
              <a:t>“The most influential political office in the world.”</a:t>
            </a:r>
            <a:br>
              <a:rPr lang="en-US" sz="2400" b="0" i="0" u="none" strike="noStrike" cap="none">
                <a:solidFill>
                  <a:schemeClr val="lt1"/>
                </a:solidFill>
                <a:latin typeface="Cambria"/>
                <a:ea typeface="Cambria"/>
                <a:cs typeface="Cambria"/>
                <a:sym typeface="Cambria"/>
              </a:rPr>
            </a:br>
            <a:br>
              <a:rPr lang="en-US" sz="1800" b="0" i="0" u="none" strike="noStrike" cap="none">
                <a:solidFill>
                  <a:schemeClr val="lt1"/>
                </a:solidFill>
                <a:latin typeface="Cambria"/>
                <a:ea typeface="Cambria"/>
                <a:cs typeface="Cambria"/>
                <a:sym typeface="Cambria"/>
              </a:rPr>
            </a:br>
            <a:r>
              <a:rPr lang="en-US" sz="1800" b="0" i="0" u="none" strike="noStrike" cap="none">
                <a:solidFill>
                  <a:schemeClr val="lt1"/>
                </a:solidFill>
                <a:latin typeface="Cambria"/>
                <a:ea typeface="Cambria"/>
                <a:cs typeface="Cambria"/>
                <a:sym typeface="Cambria"/>
              </a:rPr>
              <a:t>			</a:t>
            </a:r>
            <a:r>
              <a:rPr lang="en-US" sz="2200" b="0" i="1" u="none" strike="noStrike" cap="none">
                <a:solidFill>
                  <a:schemeClr val="lt1"/>
                </a:solidFill>
                <a:latin typeface="Cambria"/>
                <a:ea typeface="Cambria"/>
                <a:cs typeface="Cambria"/>
                <a:sym typeface="Cambria"/>
              </a:rPr>
              <a:t>A good Precinct Committeeperson will:</a:t>
            </a:r>
            <a:br>
              <a:rPr lang="en-US" sz="1900" b="0" i="0" u="none" strike="noStrike" cap="none">
                <a:solidFill>
                  <a:schemeClr val="lt1"/>
                </a:solidFill>
                <a:latin typeface="Cambria"/>
                <a:ea typeface="Cambria"/>
                <a:cs typeface="Cambria"/>
                <a:sym typeface="Cambria"/>
              </a:rPr>
            </a:br>
            <a:r>
              <a:rPr lang="en-US" sz="1900" b="0" i="0" u="none" strike="noStrike" cap="none">
                <a:solidFill>
                  <a:schemeClr val="lt1"/>
                </a:solidFill>
                <a:latin typeface="Cambria"/>
                <a:ea typeface="Cambria"/>
                <a:cs typeface="Cambria"/>
                <a:sym typeface="Cambria"/>
              </a:rPr>
              <a:t>			</a:t>
            </a:r>
            <a:r>
              <a:rPr lang="en-US" sz="1900" b="0" i="0" u="none" strike="noStrike" cap="none">
                <a:solidFill>
                  <a:srgbClr val="FFB8B9"/>
                </a:solidFill>
                <a:latin typeface="Cambria"/>
                <a:ea typeface="Cambria"/>
                <a:cs typeface="Cambria"/>
                <a:sym typeface="Cambria"/>
              </a:rPr>
              <a:t>  - Regularly attend GOP District Meetings</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Regularly attend Community Meetings</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Conduct Neighborhood Canvass</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Organize Voter Registration Efforts</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Distribute Candidate Literature</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Coordinate Get Out the Vote Efforts</a:t>
            </a:r>
            <a:br>
              <a:rPr lang="en-US" sz="1900" b="0" i="0" u="none" strike="noStrike" cap="none">
                <a:solidFill>
                  <a:srgbClr val="FFB8B9"/>
                </a:solidFill>
                <a:latin typeface="Cambria"/>
                <a:ea typeface="Cambria"/>
                <a:cs typeface="Cambria"/>
                <a:sym typeface="Cambria"/>
              </a:rPr>
            </a:br>
            <a:r>
              <a:rPr lang="en-US" sz="1900" b="0" i="0" u="none" strike="noStrike" cap="none">
                <a:solidFill>
                  <a:srgbClr val="FFB8B9"/>
                </a:solidFill>
                <a:latin typeface="Cambria"/>
                <a:ea typeface="Cambria"/>
                <a:cs typeface="Cambria"/>
                <a:sym typeface="Cambria"/>
              </a:rPr>
              <a:t>			  - Help Build and Grow the Party</a:t>
            </a:r>
            <a:endParaRPr/>
          </a:p>
        </p:txBody>
      </p:sp>
      <p:pic>
        <p:nvPicPr>
          <p:cNvPr id="330" name="Google Shape;330;p12" descr="DenverMapHD2_2012_StateHouse_Dist2_11x17.pdf"/>
          <p:cNvPicPr preferRelativeResize="0"/>
          <p:nvPr/>
        </p:nvPicPr>
        <p:blipFill rotWithShape="1">
          <a:blip r:embed="rId3">
            <a:alphaModFix/>
          </a:blip>
          <a:srcRect l="46363" t="60000" r="30909" b="15881"/>
          <a:stretch/>
        </p:blipFill>
        <p:spPr>
          <a:xfrm>
            <a:off x="448050" y="1898125"/>
            <a:ext cx="2590800" cy="4249738"/>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Review: Purpose of Political Parties</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r>
              <a:rPr lang="en-US" sz="2500" b="0" i="0" u="none" strike="noStrike" cap="none">
                <a:solidFill>
                  <a:schemeClr val="lt1"/>
                </a:solidFill>
                <a:latin typeface="Cambria"/>
                <a:ea typeface="Cambria"/>
                <a:cs typeface="Cambria"/>
                <a:sym typeface="Cambria"/>
              </a:rPr>
              <a:t>- The principal function of a Political Party is to nominate partisan candidates to the ballot, and to help get those candidates elected to office.</a:t>
            </a:r>
            <a:br>
              <a:rPr lang="en-US" sz="2300" b="0" i="0" u="none" strike="noStrike" cap="none">
                <a:solidFill>
                  <a:schemeClr val="lt1"/>
                </a:solidFill>
                <a:latin typeface="Cambria"/>
                <a:ea typeface="Cambria"/>
                <a:cs typeface="Cambria"/>
                <a:sym typeface="Cambria"/>
              </a:rPr>
            </a:br>
            <a:br>
              <a:rPr lang="en-US" sz="2300" b="0" i="0" u="none" strike="noStrike" cap="none">
                <a:solidFill>
                  <a:schemeClr val="lt1"/>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Statewide</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Congressional District </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State Senate and State House </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Judicial District</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County</a:t>
            </a:r>
            <a:br>
              <a:rPr lang="en-US" sz="2300" b="0" i="0" u="none" strike="noStrike" cap="none">
                <a:solidFill>
                  <a:schemeClr val="lt1"/>
                </a:solidFill>
                <a:latin typeface="Cambria"/>
                <a:ea typeface="Cambria"/>
                <a:cs typeface="Cambria"/>
                <a:sym typeface="Cambria"/>
              </a:rPr>
            </a:br>
            <a:br>
              <a:rPr lang="en-US" sz="2300" b="0" i="0" u="none" strike="noStrike" cap="none">
                <a:solidFill>
                  <a:schemeClr val="lt1"/>
                </a:solidFill>
                <a:latin typeface="Cambria"/>
                <a:ea typeface="Cambria"/>
                <a:cs typeface="Cambria"/>
                <a:sym typeface="Cambria"/>
              </a:rPr>
            </a:br>
            <a:endParaRPr/>
          </a:p>
        </p:txBody>
      </p:sp>
      <p:pic>
        <p:nvPicPr>
          <p:cNvPr id="336" name="Google Shape;336;p13" descr="GOPelephant.jpg"/>
          <p:cNvPicPr preferRelativeResize="0"/>
          <p:nvPr/>
        </p:nvPicPr>
        <p:blipFill rotWithShape="1">
          <a:blip r:embed="rId3">
            <a:alphaModFix/>
          </a:blip>
          <a:srcRect/>
          <a:stretch/>
        </p:blipFill>
        <p:spPr>
          <a:xfrm>
            <a:off x="5029200" y="3581400"/>
            <a:ext cx="1671637" cy="1700212"/>
          </a:xfrm>
          <a:prstGeom prst="rect">
            <a:avLst/>
          </a:prstGeom>
          <a:noFill/>
          <a:ln>
            <a:noFill/>
          </a:ln>
        </p:spPr>
      </p:pic>
      <p:pic>
        <p:nvPicPr>
          <p:cNvPr id="337" name="Google Shape;337;p13" descr="Democratic-donkey.jpg"/>
          <p:cNvPicPr preferRelativeResize="0"/>
          <p:nvPr/>
        </p:nvPicPr>
        <p:blipFill rotWithShape="1">
          <a:blip r:embed="rId4">
            <a:alphaModFix/>
          </a:blip>
          <a:srcRect/>
          <a:stretch/>
        </p:blipFill>
        <p:spPr>
          <a:xfrm>
            <a:off x="6858000" y="3581400"/>
            <a:ext cx="1728787" cy="1700212"/>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4"/>
          <p:cNvSpPr txBox="1">
            <a:spLocks noGrp="1"/>
          </p:cNvSpPr>
          <p:nvPr>
            <p:ph type="title"/>
          </p:nvPr>
        </p:nvSpPr>
        <p:spPr>
          <a:xfrm>
            <a:off x="779462" y="381000"/>
            <a:ext cx="7583487" cy="579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3000" b="0" i="0" u="sng">
                <a:solidFill>
                  <a:schemeClr val="lt1"/>
                </a:solidFill>
                <a:latin typeface="Cambria"/>
                <a:ea typeface="Cambria"/>
                <a:cs typeface="Cambria"/>
                <a:sym typeface="Cambria"/>
              </a:rPr>
            </a:br>
            <a:r>
              <a:rPr lang="en-US" sz="3000" b="0" i="0" u="sng">
                <a:solidFill>
                  <a:srgbClr val="FFFF00"/>
                </a:solidFill>
                <a:latin typeface="Cambria"/>
                <a:ea typeface="Cambria"/>
                <a:cs typeface="Cambria"/>
                <a:sym typeface="Cambria"/>
              </a:rPr>
              <a:t>Candidate Ballot Access:</a:t>
            </a:r>
            <a:br>
              <a:rPr lang="en-US" sz="3000" b="0" i="0" u="none">
                <a:solidFill>
                  <a:schemeClr val="lt1"/>
                </a:solidFill>
                <a:latin typeface="Cambria"/>
                <a:ea typeface="Cambria"/>
                <a:cs typeface="Cambria"/>
                <a:sym typeface="Cambria"/>
              </a:rPr>
            </a:br>
            <a:br>
              <a:rPr lang="en-US" sz="2400" b="0" i="0" u="none">
                <a:solidFill>
                  <a:schemeClr val="lt1"/>
                </a:solidFill>
                <a:latin typeface="Cambria"/>
                <a:ea typeface="Cambria"/>
                <a:cs typeface="Cambria"/>
                <a:sym typeface="Cambria"/>
              </a:rPr>
            </a:br>
            <a:r>
              <a:rPr lang="en-US" sz="2400" b="0" i="0" u="none">
                <a:solidFill>
                  <a:schemeClr val="lt1"/>
                </a:solidFill>
                <a:latin typeface="Cambria"/>
                <a:ea typeface="Cambria"/>
                <a:cs typeface="Cambria"/>
                <a:sym typeface="Cambria"/>
              </a:rPr>
              <a:t>Under Colorado law, there are two ways for a partisan candidate to gain access to the primary election ballot for state, county and district offices:</a:t>
            </a:r>
            <a:br>
              <a:rPr lang="en-US" sz="2400" b="0" i="0" u="none">
                <a:solidFill>
                  <a:schemeClr val="lt1"/>
                </a:solidFill>
                <a:latin typeface="Cambria"/>
                <a:ea typeface="Cambria"/>
                <a:cs typeface="Cambria"/>
                <a:sym typeface="Cambria"/>
              </a:rPr>
            </a:br>
            <a:br>
              <a:rPr lang="en-US" sz="2400" b="0" i="0" u="none">
                <a:solidFill>
                  <a:srgbClr val="F5B0FF"/>
                </a:solidFill>
                <a:latin typeface="Cambria"/>
                <a:ea typeface="Cambria"/>
                <a:cs typeface="Cambria"/>
                <a:sym typeface="Cambria"/>
              </a:rPr>
            </a:br>
            <a:r>
              <a:rPr lang="en-US" sz="2600" b="0" i="1" u="none">
                <a:solidFill>
                  <a:srgbClr val="FFB8B9"/>
                </a:solidFill>
                <a:latin typeface="Cambria"/>
                <a:ea typeface="Cambria"/>
                <a:cs typeface="Cambria"/>
                <a:sym typeface="Cambria"/>
              </a:rPr>
              <a:t>- Designation to the Primary Ballot by Assembly</a:t>
            </a:r>
            <a:br>
              <a:rPr lang="en-US" sz="2600" b="0" i="1" u="none">
                <a:solidFill>
                  <a:srgbClr val="FFB8B9"/>
                </a:solidFill>
                <a:latin typeface="Cambria"/>
                <a:ea typeface="Cambria"/>
                <a:cs typeface="Cambria"/>
                <a:sym typeface="Cambria"/>
              </a:rPr>
            </a:br>
            <a:r>
              <a:rPr lang="en-US" sz="2600" b="0" i="1" u="none">
                <a:solidFill>
                  <a:srgbClr val="FFB8B9"/>
                </a:solidFill>
                <a:latin typeface="Cambria"/>
                <a:ea typeface="Cambria"/>
                <a:cs typeface="Cambria"/>
                <a:sym typeface="Cambria"/>
              </a:rPr>
              <a:t>- Designation to the Primary Ballot by Petition</a:t>
            </a:r>
            <a:br>
              <a:rPr lang="en-US" sz="2400" b="0" i="0" u="none">
                <a:solidFill>
                  <a:schemeClr val="lt1"/>
                </a:solidFill>
                <a:latin typeface="Cambria"/>
                <a:ea typeface="Cambria"/>
                <a:cs typeface="Cambria"/>
                <a:sym typeface="Cambria"/>
              </a:rPr>
            </a:br>
            <a:br>
              <a:rPr lang="en-US" sz="2400" b="0" i="0"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r>
              <a:rPr lang="en-US" sz="2400" b="0" i="1" u="none">
                <a:solidFill>
                  <a:schemeClr val="lt1"/>
                </a:solidFill>
                <a:latin typeface="Cambria"/>
                <a:ea typeface="Cambria"/>
                <a:cs typeface="Cambria"/>
                <a:sym typeface="Cambria"/>
              </a:rPr>
              <a:t>Non-partisan and local offices gain access to the ballot by petition only, in accordance with municipal election code, local charter or home rule ordinance.</a:t>
            </a:r>
            <a:br>
              <a:rPr lang="en-US" sz="2400" b="0" i="0" u="none">
                <a:solidFill>
                  <a:schemeClr val="lt1"/>
                </a:solidFill>
                <a:latin typeface="Cambria"/>
                <a:ea typeface="Cambria"/>
                <a:cs typeface="Cambria"/>
                <a:sym typeface="Cambria"/>
              </a:rPr>
            </a:b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5"/>
          <p:cNvSpPr txBox="1">
            <a:spLocks noGrp="1"/>
          </p:cNvSpPr>
          <p:nvPr>
            <p:ph type="title"/>
          </p:nvPr>
        </p:nvSpPr>
        <p:spPr>
          <a:xfrm>
            <a:off x="779462" y="381000"/>
            <a:ext cx="7583487" cy="579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3000" b="0" i="0" u="sng">
                <a:solidFill>
                  <a:schemeClr val="lt1"/>
                </a:solidFill>
                <a:latin typeface="Cambria"/>
                <a:ea typeface="Cambria"/>
                <a:cs typeface="Cambria"/>
                <a:sym typeface="Cambria"/>
              </a:rPr>
            </a:br>
            <a:r>
              <a:rPr lang="en-US" sz="3000" b="0" i="0" u="sng">
                <a:solidFill>
                  <a:srgbClr val="FFFF00"/>
                </a:solidFill>
                <a:latin typeface="Cambria"/>
                <a:ea typeface="Cambria"/>
                <a:cs typeface="Cambria"/>
                <a:sym typeface="Cambria"/>
              </a:rPr>
              <a:t>Candidate Ballot Access Terminology:</a:t>
            </a:r>
            <a:br>
              <a:rPr lang="en-US" sz="2400" b="0" i="0"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r>
              <a:rPr lang="en-US" sz="2600" b="0" i="0" u="none">
                <a:solidFill>
                  <a:schemeClr val="lt1"/>
                </a:solidFill>
                <a:latin typeface="Cambria"/>
                <a:ea typeface="Cambria"/>
                <a:cs typeface="Cambria"/>
                <a:sym typeface="Cambria"/>
              </a:rPr>
              <a:t>Candidates are </a:t>
            </a:r>
            <a:r>
              <a:rPr lang="en-US" sz="2600" b="0" i="0" u="none">
                <a:solidFill>
                  <a:srgbClr val="FFB8B9"/>
                </a:solidFill>
                <a:latin typeface="Cambria"/>
                <a:ea typeface="Cambria"/>
                <a:cs typeface="Cambria"/>
                <a:sym typeface="Cambria"/>
              </a:rPr>
              <a:t>DESIGNATED </a:t>
            </a:r>
            <a:r>
              <a:rPr lang="en-US" sz="2600" b="0" i="0" u="none">
                <a:solidFill>
                  <a:schemeClr val="lt1"/>
                </a:solidFill>
                <a:latin typeface="Cambria"/>
                <a:ea typeface="Cambria"/>
                <a:cs typeface="Cambria"/>
                <a:sym typeface="Cambria"/>
              </a:rPr>
              <a:t>to the Primary Election Ballot by Assembly or by Petition.</a:t>
            </a:r>
            <a:br>
              <a:rPr lang="en-US" sz="2600" b="0" i="0" u="none">
                <a:solidFill>
                  <a:schemeClr val="lt1"/>
                </a:solidFill>
                <a:latin typeface="Cambria"/>
                <a:ea typeface="Cambria"/>
                <a:cs typeface="Cambria"/>
                <a:sym typeface="Cambria"/>
              </a:rPr>
            </a:br>
            <a:br>
              <a:rPr lang="en-US" sz="2600" b="0" i="0" u="none">
                <a:solidFill>
                  <a:schemeClr val="lt1"/>
                </a:solidFill>
                <a:latin typeface="Cambria"/>
                <a:ea typeface="Cambria"/>
                <a:cs typeface="Cambria"/>
                <a:sym typeface="Cambria"/>
              </a:rPr>
            </a:br>
            <a:r>
              <a:rPr lang="en-US" sz="2600" b="0" i="0" u="none">
                <a:solidFill>
                  <a:schemeClr val="lt1"/>
                </a:solidFill>
                <a:latin typeface="Cambria"/>
                <a:ea typeface="Cambria"/>
                <a:cs typeface="Cambria"/>
                <a:sym typeface="Cambria"/>
              </a:rPr>
              <a:t>Candidates are </a:t>
            </a:r>
            <a:r>
              <a:rPr lang="en-US" sz="2600" b="0" i="0" u="none">
                <a:solidFill>
                  <a:srgbClr val="FFB8B9"/>
                </a:solidFill>
                <a:latin typeface="Cambria"/>
                <a:ea typeface="Cambria"/>
                <a:cs typeface="Cambria"/>
                <a:sym typeface="Cambria"/>
              </a:rPr>
              <a:t>NOMINATED </a:t>
            </a:r>
            <a:r>
              <a:rPr lang="en-US" sz="2600" b="0" i="0" u="none">
                <a:solidFill>
                  <a:schemeClr val="lt1"/>
                </a:solidFill>
                <a:latin typeface="Cambria"/>
                <a:ea typeface="Cambria"/>
                <a:cs typeface="Cambria"/>
                <a:sym typeface="Cambria"/>
              </a:rPr>
              <a:t>by Primary Election (i.e. they become the Republican Party’s </a:t>
            </a:r>
            <a:r>
              <a:rPr lang="en-US" sz="2600" b="0" i="0" u="none">
                <a:solidFill>
                  <a:srgbClr val="FFB8B9"/>
                </a:solidFill>
                <a:latin typeface="Cambria"/>
                <a:ea typeface="Cambria"/>
                <a:cs typeface="Cambria"/>
                <a:sym typeface="Cambria"/>
              </a:rPr>
              <a:t>NOMINEE </a:t>
            </a:r>
            <a:r>
              <a:rPr lang="en-US" sz="2600" b="0" i="0" u="none">
                <a:solidFill>
                  <a:schemeClr val="lt1"/>
                </a:solidFill>
                <a:latin typeface="Cambria"/>
                <a:ea typeface="Cambria"/>
                <a:cs typeface="Cambria"/>
                <a:sym typeface="Cambria"/>
              </a:rPr>
              <a:t>by winning the Primary Election)</a:t>
            </a:r>
            <a:br>
              <a:rPr lang="en-US" sz="2600" b="0" i="0" u="none">
                <a:solidFill>
                  <a:schemeClr val="lt1"/>
                </a:solidFill>
                <a:latin typeface="Cambria"/>
                <a:ea typeface="Cambria"/>
                <a:cs typeface="Cambria"/>
                <a:sym typeface="Cambria"/>
              </a:rPr>
            </a:br>
            <a:br>
              <a:rPr lang="en-US" sz="2600" b="0" i="0" u="none">
                <a:solidFill>
                  <a:schemeClr val="lt1"/>
                </a:solidFill>
                <a:latin typeface="Cambria"/>
                <a:ea typeface="Cambria"/>
                <a:cs typeface="Cambria"/>
                <a:sym typeface="Cambria"/>
              </a:rPr>
            </a:br>
            <a:r>
              <a:rPr lang="en-US" sz="2000" b="0" i="1" u="none">
                <a:solidFill>
                  <a:schemeClr val="lt1"/>
                </a:solidFill>
                <a:latin typeface="Cambria"/>
                <a:ea typeface="Cambria"/>
                <a:cs typeface="Cambria"/>
                <a:sym typeface="Cambria"/>
              </a:rPr>
              <a:t>Until a Republican nominee is chosen by the Republican voters, the Republican Party as an organization and its officers maintain neutrality in contested primary elections.</a:t>
            </a:r>
            <a:br>
              <a:rPr lang="en-US" sz="2400" b="0" i="0" u="none">
                <a:solidFill>
                  <a:schemeClr val="lt1"/>
                </a:solidFill>
                <a:latin typeface="Cambria"/>
                <a:ea typeface="Cambria"/>
                <a:cs typeface="Cambria"/>
                <a:sym typeface="Cambria"/>
              </a:rPr>
            </a:b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6"/>
          <p:cNvSpPr txBox="1">
            <a:spLocks noGrp="1"/>
          </p:cNvSpPr>
          <p:nvPr>
            <p:ph type="title"/>
          </p:nvPr>
        </p:nvSpPr>
        <p:spPr>
          <a:xfrm>
            <a:off x="779462" y="381000"/>
            <a:ext cx="7583487" cy="579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3000" b="0" i="0" u="sng" dirty="0">
                <a:solidFill>
                  <a:schemeClr val="lt1"/>
                </a:solidFill>
                <a:latin typeface="Cambria"/>
                <a:ea typeface="Cambria"/>
                <a:cs typeface="Cambria"/>
                <a:sym typeface="Cambria"/>
              </a:rPr>
            </a:br>
            <a:r>
              <a:rPr lang="en-US" sz="3000" b="0" i="0" u="sng" dirty="0">
                <a:solidFill>
                  <a:srgbClr val="FFFF00"/>
                </a:solidFill>
                <a:latin typeface="Cambria"/>
                <a:ea typeface="Cambria"/>
                <a:cs typeface="Cambria"/>
                <a:sym typeface="Cambria"/>
              </a:rPr>
              <a:t>Primary Ballot Access by Petition:</a:t>
            </a:r>
            <a:br>
              <a:rPr lang="en-US" sz="3000" b="0" i="0" u="none" dirty="0">
                <a:solidFill>
                  <a:schemeClr val="lt1"/>
                </a:solidFill>
                <a:latin typeface="Cambria"/>
                <a:ea typeface="Cambria"/>
                <a:cs typeface="Cambria"/>
                <a:sym typeface="Cambria"/>
              </a:rPr>
            </a:br>
            <a:br>
              <a:rPr lang="en-US" sz="2400" b="0" i="0" u="none" dirty="0">
                <a:solidFill>
                  <a:schemeClr val="lt1"/>
                </a:solidFill>
                <a:latin typeface="Cambria"/>
                <a:ea typeface="Cambria"/>
                <a:cs typeface="Cambria"/>
                <a:sym typeface="Cambria"/>
              </a:rPr>
            </a:br>
            <a:r>
              <a:rPr lang="en-US" sz="2600" b="1" i="0" u="sng" dirty="0">
                <a:solidFill>
                  <a:schemeClr val="lt1"/>
                </a:solidFill>
                <a:latin typeface="Cambria"/>
                <a:ea typeface="Cambria"/>
                <a:cs typeface="Cambria"/>
                <a:sym typeface="Cambria"/>
              </a:rPr>
              <a:t>First day </a:t>
            </a:r>
            <a:r>
              <a:rPr lang="en-US" sz="2600" b="0" i="0" u="sng" dirty="0">
                <a:solidFill>
                  <a:schemeClr val="lt1"/>
                </a:solidFill>
                <a:latin typeface="Cambria"/>
                <a:ea typeface="Cambria"/>
                <a:cs typeface="Cambria"/>
                <a:sym typeface="Cambria"/>
              </a:rPr>
              <a:t>to circulate major party petitions for primary ballot designation:</a:t>
            </a:r>
            <a:r>
              <a:rPr lang="en-US" sz="2600" b="0" i="0" u="none" dirty="0">
                <a:solidFill>
                  <a:schemeClr val="lt1"/>
                </a:solidFill>
                <a:latin typeface="Cambria"/>
                <a:ea typeface="Cambria"/>
                <a:cs typeface="Cambria"/>
                <a:sym typeface="Cambria"/>
              </a:rPr>
              <a:t>  </a:t>
            </a:r>
            <a:r>
              <a:rPr lang="en-US" sz="2600" b="0" i="0" u="none" dirty="0">
                <a:solidFill>
                  <a:srgbClr val="FFB8B9"/>
                </a:solidFill>
                <a:latin typeface="Cambria"/>
                <a:ea typeface="Cambria"/>
                <a:cs typeface="Cambria"/>
                <a:sym typeface="Cambria"/>
              </a:rPr>
              <a:t>Tuesday, January</a:t>
            </a:r>
            <a:r>
              <a:rPr lang="en-US" sz="2600" dirty="0">
                <a:solidFill>
                  <a:srgbClr val="FFB8B9"/>
                </a:solidFill>
                <a:latin typeface="Cambria"/>
                <a:ea typeface="Cambria"/>
                <a:cs typeface="Cambria"/>
                <a:sym typeface="Cambria"/>
              </a:rPr>
              <a:t> 16th</a:t>
            </a:r>
            <a:r>
              <a:rPr lang="en-US" sz="2600" b="0" i="0" u="none" dirty="0">
                <a:solidFill>
                  <a:srgbClr val="FFB8B9"/>
                </a:solidFill>
                <a:latin typeface="Cambria"/>
                <a:ea typeface="Cambria"/>
                <a:cs typeface="Cambria"/>
                <a:sym typeface="Cambria"/>
              </a:rPr>
              <a:t>, 202</a:t>
            </a:r>
            <a:r>
              <a:rPr lang="en-US" sz="2600" dirty="0">
                <a:solidFill>
                  <a:srgbClr val="FFB8B9"/>
                </a:solidFill>
                <a:latin typeface="Cambria"/>
                <a:ea typeface="Cambria"/>
                <a:cs typeface="Cambria"/>
                <a:sym typeface="Cambria"/>
              </a:rPr>
              <a:t>4</a:t>
            </a:r>
            <a:r>
              <a:rPr lang="en-US" sz="2600" b="0" i="0" u="none" dirty="0">
                <a:solidFill>
                  <a:srgbClr val="FFB8B9"/>
                </a:solidFill>
                <a:latin typeface="Cambria"/>
                <a:ea typeface="Cambria"/>
                <a:cs typeface="Cambria"/>
                <a:sym typeface="Cambria"/>
              </a:rPr>
              <a:t>            </a:t>
            </a:r>
            <a:br>
              <a:rPr lang="en-US" sz="2600" b="0" i="0" u="none" dirty="0">
                <a:solidFill>
                  <a:srgbClr val="FFB8B9"/>
                </a:solidFill>
                <a:latin typeface="Cambria"/>
                <a:ea typeface="Cambria"/>
                <a:cs typeface="Cambria"/>
                <a:sym typeface="Cambria"/>
              </a:rPr>
            </a:br>
            <a:r>
              <a:rPr lang="en-US" sz="2600" b="0" i="1" u="none" dirty="0">
                <a:solidFill>
                  <a:schemeClr val="lt1"/>
                </a:solidFill>
                <a:latin typeface="Cambria"/>
                <a:ea typeface="Cambria"/>
                <a:cs typeface="Cambria"/>
                <a:sym typeface="Cambria"/>
              </a:rPr>
              <a:t>[CRS 1-4-801(5)].</a:t>
            </a:r>
            <a:br>
              <a:rPr lang="en-US" sz="2600" b="0" i="0" u="none" dirty="0">
                <a:solidFill>
                  <a:schemeClr val="lt1"/>
                </a:solidFill>
                <a:latin typeface="Cambria"/>
                <a:ea typeface="Cambria"/>
                <a:cs typeface="Cambria"/>
                <a:sym typeface="Cambria"/>
              </a:rPr>
            </a:br>
            <a:br>
              <a:rPr lang="en-US" sz="2600" b="0" i="0" u="none" dirty="0">
                <a:solidFill>
                  <a:schemeClr val="lt1"/>
                </a:solidFill>
                <a:latin typeface="Cambria"/>
                <a:ea typeface="Cambria"/>
                <a:cs typeface="Cambria"/>
                <a:sym typeface="Cambria"/>
              </a:rPr>
            </a:br>
            <a:r>
              <a:rPr lang="en-US" sz="2600" b="1" i="0" u="sng" dirty="0">
                <a:solidFill>
                  <a:schemeClr val="lt1"/>
                </a:solidFill>
                <a:latin typeface="Cambria"/>
                <a:ea typeface="Cambria"/>
                <a:cs typeface="Cambria"/>
                <a:sym typeface="Cambria"/>
              </a:rPr>
              <a:t>Last day to file major party </a:t>
            </a:r>
            <a:r>
              <a:rPr lang="en-US" sz="2600" b="0" i="0" u="sng" dirty="0">
                <a:solidFill>
                  <a:schemeClr val="lt1"/>
                </a:solidFill>
                <a:latin typeface="Cambria"/>
                <a:ea typeface="Cambria"/>
                <a:cs typeface="Cambria"/>
                <a:sym typeface="Cambria"/>
              </a:rPr>
              <a:t>petitions for primary ballot designation:</a:t>
            </a:r>
            <a:r>
              <a:rPr lang="en-US" sz="2600" b="0" i="0" u="none" dirty="0">
                <a:solidFill>
                  <a:schemeClr val="lt1"/>
                </a:solidFill>
                <a:latin typeface="Cambria"/>
                <a:ea typeface="Cambria"/>
                <a:cs typeface="Cambria"/>
                <a:sym typeface="Cambria"/>
              </a:rPr>
              <a:t>  </a:t>
            </a:r>
            <a:r>
              <a:rPr lang="en-US" sz="2600" b="0" i="0" u="none" dirty="0">
                <a:solidFill>
                  <a:srgbClr val="FFB8B9"/>
                </a:solidFill>
                <a:latin typeface="Cambria"/>
                <a:ea typeface="Cambria"/>
                <a:cs typeface="Cambria"/>
                <a:sym typeface="Cambria"/>
              </a:rPr>
              <a:t>by Tuesday</a:t>
            </a:r>
            <a:r>
              <a:rPr lang="en-US" sz="2600" dirty="0">
                <a:solidFill>
                  <a:srgbClr val="FFB8B9"/>
                </a:solidFill>
                <a:latin typeface="Cambria"/>
                <a:ea typeface="Cambria"/>
                <a:cs typeface="Cambria"/>
                <a:sym typeface="Cambria"/>
              </a:rPr>
              <a:t>, March 19th</a:t>
            </a:r>
            <a:r>
              <a:rPr lang="en-US" sz="2600" b="0" i="0" u="none" dirty="0">
                <a:solidFill>
                  <a:srgbClr val="FFB8B9"/>
                </a:solidFill>
                <a:latin typeface="Cambria"/>
                <a:ea typeface="Cambria"/>
                <a:cs typeface="Cambria"/>
                <a:sym typeface="Cambria"/>
              </a:rPr>
              <a:t>, 202</a:t>
            </a:r>
            <a:r>
              <a:rPr lang="en-US" sz="2600" dirty="0">
                <a:solidFill>
                  <a:srgbClr val="FFB8B9"/>
                </a:solidFill>
                <a:latin typeface="Cambria"/>
                <a:ea typeface="Cambria"/>
                <a:cs typeface="Cambria"/>
                <a:sym typeface="Cambria"/>
              </a:rPr>
              <a:t>4</a:t>
            </a:r>
            <a:br>
              <a:rPr lang="en-US" sz="2600" b="0" i="0" u="none" dirty="0">
                <a:solidFill>
                  <a:srgbClr val="FFB8B9"/>
                </a:solidFill>
                <a:latin typeface="Cambria"/>
                <a:ea typeface="Cambria"/>
                <a:cs typeface="Cambria"/>
                <a:sym typeface="Cambria"/>
              </a:rPr>
            </a:br>
            <a:r>
              <a:rPr lang="en-US" sz="2600" b="0" i="1" u="none" dirty="0">
                <a:solidFill>
                  <a:schemeClr val="lt1"/>
                </a:solidFill>
                <a:latin typeface="Cambria"/>
                <a:ea typeface="Cambria"/>
                <a:cs typeface="Cambria"/>
                <a:sym typeface="Cambria"/>
              </a:rPr>
              <a:t>[No later than </a:t>
            </a:r>
            <a:r>
              <a:rPr lang="en-US" sz="2600" i="1" dirty="0">
                <a:latin typeface="Cambria"/>
                <a:ea typeface="Cambria"/>
                <a:cs typeface="Cambria"/>
                <a:sym typeface="Cambria"/>
              </a:rPr>
              <a:t>85 days before the primary election</a:t>
            </a:r>
            <a:r>
              <a:rPr lang="en-US" sz="2600" b="0" i="1" u="none" dirty="0">
                <a:solidFill>
                  <a:schemeClr val="lt1"/>
                </a:solidFill>
                <a:latin typeface="Cambria"/>
                <a:ea typeface="Cambria"/>
                <a:cs typeface="Cambria"/>
                <a:sym typeface="Cambria"/>
              </a:rPr>
              <a:t>, CRS 1-4-801(5)(</a:t>
            </a:r>
            <a:r>
              <a:rPr lang="en-US" sz="2600" i="1" dirty="0">
                <a:latin typeface="Cambria"/>
                <a:ea typeface="Cambria"/>
                <a:cs typeface="Cambria"/>
                <a:sym typeface="Cambria"/>
              </a:rPr>
              <a:t>a</a:t>
            </a:r>
            <a:r>
              <a:rPr lang="en-US" sz="2600" b="0" i="1" u="none" dirty="0">
                <a:solidFill>
                  <a:schemeClr val="lt1"/>
                </a:solidFill>
                <a:latin typeface="Cambria"/>
                <a:ea typeface="Cambria"/>
                <a:cs typeface="Cambria"/>
                <a:sym typeface="Cambria"/>
              </a:rPr>
              <a:t>)]. </a:t>
            </a:r>
            <a:br>
              <a:rPr lang="en-US" sz="2600" b="0" i="1" u="none" dirty="0">
                <a:solidFill>
                  <a:schemeClr val="lt1"/>
                </a:solidFill>
                <a:latin typeface="Cambria"/>
                <a:ea typeface="Cambria"/>
                <a:cs typeface="Cambria"/>
                <a:sym typeface="Cambria"/>
              </a:rPr>
            </a:br>
            <a:br>
              <a:rPr lang="en-US" sz="2200" b="0" i="0" u="none" dirty="0">
                <a:solidFill>
                  <a:schemeClr val="lt1"/>
                </a:solidFill>
                <a:latin typeface="Cambria"/>
                <a:ea typeface="Cambria"/>
                <a:cs typeface="Cambria"/>
                <a:sym typeface="Cambria"/>
              </a:rPr>
            </a:br>
            <a:endParaRPr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txBox="1">
            <a:spLocks noGrp="1"/>
          </p:cNvSpPr>
          <p:nvPr>
            <p:ph type="title"/>
          </p:nvPr>
        </p:nvSpPr>
        <p:spPr>
          <a:xfrm>
            <a:off x="779462" y="903287"/>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sng">
                <a:solidFill>
                  <a:srgbClr val="DDF53D"/>
                </a:solidFill>
                <a:latin typeface="Cambria"/>
                <a:ea typeface="Cambria"/>
                <a:cs typeface="Cambria"/>
                <a:sym typeface="Cambria"/>
              </a:rPr>
              <a:t>Precinct Caucuses begin the process of ballot designation by party assembly:</a:t>
            </a:r>
            <a:endParaRPr/>
          </a:p>
        </p:txBody>
      </p:sp>
      <p:sp>
        <p:nvSpPr>
          <p:cNvPr id="358" name="Google Shape;358;p17"/>
          <p:cNvSpPr txBox="1">
            <a:spLocks noGrp="1"/>
          </p:cNvSpPr>
          <p:nvPr>
            <p:ph type="body" idx="1"/>
          </p:nvPr>
        </p:nvSpPr>
        <p:spPr>
          <a:xfrm>
            <a:off x="779462" y="1828800"/>
            <a:ext cx="7221537" cy="3657600"/>
          </a:xfrm>
          <a:prstGeom prst="rect">
            <a:avLst/>
          </a:prstGeom>
          <a:noFill/>
          <a:ln>
            <a:noFill/>
          </a:ln>
        </p:spPr>
        <p:txBody>
          <a:bodyPr spcFirstLastPara="1" wrap="square" lIns="91425" tIns="45700" rIns="91425" bIns="45700" anchor="t" anchorCtr="0">
            <a:noAutofit/>
          </a:bodyPr>
          <a:lstStyle/>
          <a:p>
            <a:pPr marL="282575" lvl="0" indent="-282575" algn="ctr" rtl="0">
              <a:lnSpc>
                <a:spcPct val="100000"/>
              </a:lnSpc>
              <a:spcBef>
                <a:spcPts val="0"/>
              </a:spcBef>
              <a:spcAft>
                <a:spcPts val="0"/>
              </a:spcAft>
              <a:buClr>
                <a:schemeClr val="lt1"/>
              </a:buClr>
              <a:buSzPts val="3000"/>
              <a:buNone/>
            </a:pPr>
            <a:endParaRPr sz="3000" b="0" i="0" u="none">
              <a:solidFill>
                <a:srgbClr val="FFB8B9"/>
              </a:solidFill>
              <a:latin typeface="Cambria"/>
              <a:ea typeface="Cambria"/>
              <a:cs typeface="Cambria"/>
              <a:sym typeface="Cambria"/>
            </a:endParaRPr>
          </a:p>
          <a:p>
            <a:pPr marL="282575" lvl="0" indent="-282575" algn="ctr" rtl="0">
              <a:lnSpc>
                <a:spcPct val="100000"/>
              </a:lnSpc>
              <a:spcBef>
                <a:spcPts val="2000"/>
              </a:spcBef>
              <a:spcAft>
                <a:spcPts val="0"/>
              </a:spcAft>
              <a:buClr>
                <a:srgbClr val="FFB8B9"/>
              </a:buClr>
              <a:buSzPts val="5000"/>
              <a:buNone/>
            </a:pPr>
            <a:r>
              <a:rPr lang="en-US" sz="4700">
                <a:solidFill>
                  <a:srgbClr val="FFB8B9"/>
                </a:solidFill>
                <a:latin typeface="Cambria"/>
                <a:ea typeface="Cambria"/>
                <a:cs typeface="Cambria"/>
                <a:sym typeface="Cambria"/>
              </a:rPr>
              <a:t>Thursday</a:t>
            </a:r>
            <a:r>
              <a:rPr lang="en-US" sz="4700" b="0" i="0" u="none">
                <a:solidFill>
                  <a:srgbClr val="FFB8B9"/>
                </a:solidFill>
                <a:latin typeface="Cambria"/>
                <a:ea typeface="Cambria"/>
                <a:cs typeface="Cambria"/>
                <a:sym typeface="Cambria"/>
              </a:rPr>
              <a:t>, March 7th, 2024 </a:t>
            </a:r>
            <a:endParaRPr sz="4700" b="0" i="0" u="none">
              <a:solidFill>
                <a:srgbClr val="FFB8B9"/>
              </a:solidFill>
              <a:latin typeface="Cambria"/>
              <a:ea typeface="Cambria"/>
              <a:cs typeface="Cambria"/>
              <a:sym typeface="Cambria"/>
            </a:endParaRPr>
          </a:p>
          <a:p>
            <a:pPr marL="282575" lvl="0" indent="-282575" algn="ctr" rtl="0">
              <a:lnSpc>
                <a:spcPct val="100000"/>
              </a:lnSpc>
              <a:spcBef>
                <a:spcPts val="2000"/>
              </a:spcBef>
              <a:spcAft>
                <a:spcPts val="0"/>
              </a:spcAft>
              <a:buClr>
                <a:srgbClr val="FFB8B9"/>
              </a:buClr>
              <a:buSzPts val="5000"/>
              <a:buNone/>
            </a:pPr>
            <a:r>
              <a:rPr lang="en-US" sz="4700">
                <a:solidFill>
                  <a:srgbClr val="FFB8B9"/>
                </a:solidFill>
                <a:latin typeface="Cambria"/>
                <a:ea typeface="Cambria"/>
                <a:cs typeface="Cambria"/>
                <a:sym typeface="Cambria"/>
              </a:rPr>
              <a:t>or </a:t>
            </a:r>
            <a:endParaRPr sz="4700">
              <a:solidFill>
                <a:srgbClr val="FFB8B9"/>
              </a:solidFill>
              <a:latin typeface="Cambria"/>
              <a:ea typeface="Cambria"/>
              <a:cs typeface="Cambria"/>
              <a:sym typeface="Cambria"/>
            </a:endParaRPr>
          </a:p>
          <a:p>
            <a:pPr marL="282575" lvl="0" indent="-282575" algn="ctr" rtl="0">
              <a:lnSpc>
                <a:spcPct val="100000"/>
              </a:lnSpc>
              <a:spcBef>
                <a:spcPts val="2000"/>
              </a:spcBef>
              <a:spcAft>
                <a:spcPts val="0"/>
              </a:spcAft>
              <a:buClr>
                <a:srgbClr val="FFB8B9"/>
              </a:buClr>
              <a:buSzPts val="5000"/>
              <a:buNone/>
            </a:pPr>
            <a:r>
              <a:rPr lang="en-US" sz="4700">
                <a:solidFill>
                  <a:srgbClr val="FFB8B9"/>
                </a:solidFill>
                <a:latin typeface="Cambria"/>
                <a:ea typeface="Cambria"/>
                <a:cs typeface="Cambria"/>
                <a:sym typeface="Cambria"/>
              </a:rPr>
              <a:t>Saturday, March 9th</a:t>
            </a:r>
            <a:r>
              <a:rPr lang="en-US" sz="4700" b="0" i="0" u="none">
                <a:solidFill>
                  <a:srgbClr val="FFB8B9"/>
                </a:solidFill>
                <a:latin typeface="Cambria"/>
                <a:ea typeface="Cambria"/>
                <a:cs typeface="Cambria"/>
                <a:sym typeface="Cambria"/>
              </a:rPr>
              <a:t>, 20</a:t>
            </a:r>
            <a:r>
              <a:rPr lang="en-US" sz="4700">
                <a:solidFill>
                  <a:srgbClr val="FFB8B9"/>
                </a:solidFill>
                <a:latin typeface="Cambria"/>
                <a:ea typeface="Cambria"/>
                <a:cs typeface="Cambria"/>
                <a:sym typeface="Cambria"/>
              </a:rPr>
              <a:t>24</a:t>
            </a:r>
            <a:endParaRPr sz="1900"/>
          </a:p>
          <a:p>
            <a:pPr marL="282575" lvl="0" indent="-282575" algn="ctr" rtl="0">
              <a:lnSpc>
                <a:spcPct val="100000"/>
              </a:lnSpc>
              <a:spcBef>
                <a:spcPts val="2000"/>
              </a:spcBef>
              <a:spcAft>
                <a:spcPts val="0"/>
              </a:spcAft>
              <a:buClr>
                <a:srgbClr val="FFB8B9"/>
              </a:buClr>
              <a:buSzPts val="4500"/>
              <a:buNone/>
            </a:pPr>
            <a:r>
              <a:rPr lang="en-US" sz="4200" b="0" i="1" u="none">
                <a:solidFill>
                  <a:srgbClr val="FFB8B9"/>
                </a:solidFill>
                <a:latin typeface="Cambria"/>
                <a:ea typeface="Cambria"/>
                <a:cs typeface="Cambria"/>
                <a:sym typeface="Cambria"/>
              </a:rPr>
              <a:t>caucus.cologop.org</a:t>
            </a:r>
            <a:endParaRPr sz="4200" b="0" i="1" u="none">
              <a:solidFill>
                <a:schemeClr val="lt1"/>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100"/>
              <a:buNone/>
            </a:pPr>
            <a:endParaRPr sz="100" b="0" i="0" u="none">
              <a:solidFill>
                <a:schemeClr val="lt1"/>
              </a:solidFill>
              <a:latin typeface="Cambria"/>
              <a:ea typeface="Cambria"/>
              <a:cs typeface="Cambria"/>
              <a:sym typeface="Cambria"/>
            </a:endParaRPr>
          </a:p>
          <a:p>
            <a:pPr marL="282575" lvl="0" indent="-276225" algn="l" rtl="0">
              <a:spcBef>
                <a:spcPts val="2000"/>
              </a:spcBef>
              <a:spcAft>
                <a:spcPts val="0"/>
              </a:spcAft>
              <a:buClr>
                <a:schemeClr val="lt1"/>
              </a:buClr>
              <a:buSzPts val="100"/>
              <a:buNone/>
            </a:pPr>
            <a:endParaRPr sz="1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8"/>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2"/>
              </a:buClr>
              <a:buSzPts val="3200"/>
              <a:buFont typeface="Cambria"/>
              <a:buNone/>
            </a:pPr>
            <a:r>
              <a:rPr lang="en-US" sz="3200" b="0" i="0" u="none">
                <a:solidFill>
                  <a:schemeClr val="accent2"/>
                </a:solidFill>
                <a:latin typeface="Cambria"/>
                <a:ea typeface="Cambria"/>
                <a:cs typeface="Cambria"/>
                <a:sym typeface="Cambria"/>
              </a:rPr>
              <a:t>Principal Business of the Caucus:</a:t>
            </a:r>
            <a:endParaRPr/>
          </a:p>
        </p:txBody>
      </p:sp>
      <p:sp>
        <p:nvSpPr>
          <p:cNvPr id="364" name="Google Shape;364;p18"/>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FFB8B9"/>
              </a:buClr>
              <a:buSzPts val="2200"/>
              <a:buFont typeface="Noto Sans Symbols"/>
              <a:buChar char="⚫"/>
            </a:pPr>
            <a:r>
              <a:rPr lang="en-US" sz="2200" b="0" i="0" u="none">
                <a:solidFill>
                  <a:srgbClr val="FFB8B9"/>
                </a:solidFill>
                <a:latin typeface="Cambria"/>
                <a:ea typeface="Cambria"/>
                <a:cs typeface="Cambria"/>
                <a:sym typeface="Cambria"/>
              </a:rPr>
              <a:t>Elect Precinct Committeepersons</a:t>
            </a:r>
            <a:endParaRPr sz="1000" b="0" i="0" u="none">
              <a:solidFill>
                <a:srgbClr val="FFB8B9"/>
              </a:solidFill>
              <a:latin typeface="Cambria"/>
              <a:ea typeface="Cambria"/>
              <a:cs typeface="Cambria"/>
              <a:sym typeface="Cambria"/>
            </a:endParaRPr>
          </a:p>
          <a:p>
            <a:pPr marL="282575" lvl="0" indent="-282575" algn="l" rtl="0">
              <a:lnSpc>
                <a:spcPct val="100000"/>
              </a:lnSpc>
              <a:spcBef>
                <a:spcPts val="2000"/>
              </a:spcBef>
              <a:spcAft>
                <a:spcPts val="0"/>
              </a:spcAft>
              <a:buClr>
                <a:srgbClr val="FFB8B9"/>
              </a:buClr>
              <a:buSzPts val="2200"/>
              <a:buFont typeface="Noto Sans Symbols"/>
              <a:buChar char="⚫"/>
            </a:pPr>
            <a:r>
              <a:rPr lang="en-US" sz="2200" b="0" i="0" u="none">
                <a:solidFill>
                  <a:srgbClr val="FFB8B9"/>
                </a:solidFill>
                <a:latin typeface="Cambria"/>
                <a:ea typeface="Cambria"/>
                <a:cs typeface="Cambria"/>
                <a:sym typeface="Cambria"/>
              </a:rPr>
              <a:t>Elect Delegates/Alternates:</a:t>
            </a:r>
            <a:endParaRPr/>
          </a:p>
          <a:p>
            <a:pPr marL="577850" lvl="1" indent="-295275" algn="l" rtl="0">
              <a:lnSpc>
                <a:spcPct val="100000"/>
              </a:lnSpc>
              <a:spcBef>
                <a:spcPts val="600"/>
              </a:spcBef>
              <a:spcAft>
                <a:spcPts val="0"/>
              </a:spcAft>
              <a:buClr>
                <a:schemeClr val="lt1"/>
              </a:buClr>
              <a:buSzPts val="1000"/>
              <a:buNone/>
            </a:pPr>
            <a:endParaRPr sz="1000" b="0" i="0" u="none">
              <a:solidFill>
                <a:schemeClr val="lt1"/>
              </a:solidFill>
              <a:latin typeface="Cambria"/>
              <a:ea typeface="Cambria"/>
              <a:cs typeface="Cambria"/>
              <a:sym typeface="Cambria"/>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To County Assembly (and Single-County Assemblies)</a:t>
            </a:r>
            <a:endParaRPr/>
          </a:p>
          <a:p>
            <a:pPr marL="577850" lvl="1" indent="-295275" algn="l" rtl="0">
              <a:lnSpc>
                <a:spcPct val="100000"/>
              </a:lnSpc>
              <a:spcBef>
                <a:spcPts val="600"/>
              </a:spcBef>
              <a:spcAft>
                <a:spcPts val="0"/>
              </a:spcAft>
              <a:buClr>
                <a:schemeClr val="lt1"/>
              </a:buClr>
              <a:buSzPts val="300"/>
              <a:buNone/>
            </a:pPr>
            <a:endParaRPr sz="300" b="0" i="0" u="none">
              <a:solidFill>
                <a:schemeClr val="lt1"/>
              </a:solidFill>
              <a:latin typeface="Cambria"/>
              <a:ea typeface="Cambria"/>
              <a:cs typeface="Cambria"/>
              <a:sym typeface="Cambria"/>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Depending on County Party Rules, delegates may be apportioned to individual precincts for multi-county Judicial/House/Senate Assemblies, Congressional Assembly, and State Assembly – </a:t>
            </a:r>
            <a:r>
              <a:rPr lang="en-US" sz="2000" b="0" i="1" u="sng">
                <a:solidFill>
                  <a:schemeClr val="lt1"/>
                </a:solidFill>
                <a:latin typeface="Cambria"/>
                <a:ea typeface="Cambria"/>
                <a:cs typeface="Cambria"/>
                <a:sym typeface="Cambria"/>
              </a:rPr>
              <a:t>however, any delegates selected at precinct caucus must be ratified at the County Assembly.</a:t>
            </a:r>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2"/>
              </a:buClr>
              <a:buSzPts val="3200"/>
              <a:buFont typeface="Cambria"/>
              <a:buNone/>
            </a:pPr>
            <a:r>
              <a:rPr lang="en-US" sz="3200" b="0" i="0" u="none">
                <a:solidFill>
                  <a:schemeClr val="accent2"/>
                </a:solidFill>
                <a:latin typeface="Cambria"/>
                <a:ea typeface="Cambria"/>
                <a:cs typeface="Cambria"/>
                <a:sym typeface="Cambria"/>
              </a:rPr>
              <a:t>Example Precinct Caucus Agenda:</a:t>
            </a:r>
            <a:endParaRPr/>
          </a:p>
        </p:txBody>
      </p:sp>
      <p:sp>
        <p:nvSpPr>
          <p:cNvPr id="370" name="Google Shape;370;p19"/>
          <p:cNvSpPr txBox="1">
            <a:spLocks noGrp="1"/>
          </p:cNvSpPr>
          <p:nvPr>
            <p:ph type="body" idx="1"/>
          </p:nvPr>
        </p:nvSpPr>
        <p:spPr>
          <a:xfrm>
            <a:off x="779462" y="1460500"/>
            <a:ext cx="7583487" cy="4787900"/>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Welcome and Call to Order</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Invocation / Pledge</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Candidate Support Speeches</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Select temporary precinct caucus chair and secretary</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Elect Precinct Committeepersons </a:t>
            </a:r>
            <a:r>
              <a:rPr lang="en-US" sz="1800" b="0" i="0" u="none">
                <a:solidFill>
                  <a:schemeClr val="lt1"/>
                </a:solidFill>
                <a:latin typeface="Cambria"/>
                <a:ea typeface="Cambria"/>
                <a:cs typeface="Cambria"/>
                <a:sym typeface="Cambria"/>
              </a:rPr>
              <a:t>by secret ballot or raise of hands, tally and announce results</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Elect Delegates/Alternates to County Assembly </a:t>
            </a:r>
            <a:r>
              <a:rPr lang="en-US" sz="1800" b="0" i="0" u="none">
                <a:solidFill>
                  <a:schemeClr val="lt1"/>
                </a:solidFill>
                <a:latin typeface="Cambria"/>
                <a:ea typeface="Cambria"/>
                <a:cs typeface="Cambria"/>
                <a:sym typeface="Cambria"/>
              </a:rPr>
              <a:t>(and, if applicable, to other multi-county higher assemblies – </a:t>
            </a:r>
            <a:r>
              <a:rPr lang="en-US" sz="1800" b="0" i="1" u="none">
                <a:solidFill>
                  <a:schemeClr val="lt1"/>
                </a:solidFill>
                <a:latin typeface="Cambria"/>
                <a:ea typeface="Cambria"/>
                <a:cs typeface="Cambria"/>
                <a:sym typeface="Cambria"/>
              </a:rPr>
              <a:t>BUT ONLY IF </a:t>
            </a:r>
            <a:r>
              <a:rPr lang="en-US" sz="1800" b="0" i="0" u="none">
                <a:solidFill>
                  <a:schemeClr val="lt1"/>
                </a:solidFill>
                <a:latin typeface="Cambria"/>
                <a:ea typeface="Cambria"/>
                <a:cs typeface="Cambria"/>
                <a:sym typeface="Cambria"/>
              </a:rPr>
              <a:t>delegates have been apportioned to the precinct by County Party rules)</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Recruit Election Judges</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Discuss Issues and Consider Resolutions to pass to County Party Assembly</a:t>
            </a:r>
            <a:endParaRPr/>
          </a:p>
          <a:p>
            <a:pPr marL="282575" lvl="0" indent="-282575" algn="l" rtl="0">
              <a:lnSpc>
                <a:spcPct val="100000"/>
              </a:lnSpc>
              <a:spcBef>
                <a:spcPts val="1200"/>
              </a:spcBef>
              <a:spcAft>
                <a:spcPts val="0"/>
              </a:spcAft>
              <a:buClr>
                <a:schemeClr val="lt1"/>
              </a:buClr>
              <a:buSzPts val="1800"/>
              <a:buFont typeface="Noto Sans Symbols"/>
              <a:buChar char="⚫"/>
            </a:pPr>
            <a:r>
              <a:rPr lang="en-US" sz="1800" b="0" i="0" u="sng">
                <a:solidFill>
                  <a:schemeClr val="lt1"/>
                </a:solidFill>
                <a:latin typeface="Cambria"/>
                <a:ea typeface="Cambria"/>
                <a:cs typeface="Cambria"/>
                <a:sym typeface="Cambria"/>
              </a:rPr>
              <a:t>Adjourn and Complete Paperwork for County Party</a:t>
            </a:r>
            <a:endParaRPr sz="1800" b="0" i="0" u="none">
              <a:solidFill>
                <a:srgbClr val="F5B0FF"/>
              </a:solidFill>
              <a:latin typeface="Cambria"/>
              <a:ea typeface="Cambria"/>
              <a:cs typeface="Cambria"/>
              <a:sym typeface="Cambria"/>
            </a:endParaRPr>
          </a:p>
          <a:p>
            <a:pPr marL="282575" lvl="0" indent="-168275" algn="l" rtl="0">
              <a:spcBef>
                <a:spcPts val="2000"/>
              </a:spcBef>
              <a:spcAft>
                <a:spcPts val="0"/>
              </a:spcAft>
              <a:buClr>
                <a:schemeClr val="lt1"/>
              </a:buClr>
              <a:buSzPts val="1800"/>
              <a:buNone/>
            </a:pPr>
            <a:endParaRPr sz="1800" b="0" i="0" u="none">
              <a:solidFill>
                <a:srgbClr val="F5B0FF"/>
              </a:solidFill>
              <a:latin typeface="Cambria"/>
              <a:ea typeface="Cambria"/>
              <a:cs typeface="Cambria"/>
              <a:sym typeface="Cambri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
          <p:cNvSpPr txBox="1">
            <a:spLocks noGrp="1"/>
          </p:cNvSpPr>
          <p:nvPr>
            <p:ph type="ctrTitle"/>
          </p:nvPr>
        </p:nvSpPr>
        <p:spPr>
          <a:xfrm>
            <a:off x="3580900" y="4610600"/>
            <a:ext cx="2001600" cy="1334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400"/>
              <a:buFont typeface="Cambria"/>
              <a:buNone/>
            </a:pPr>
            <a:endParaRPr sz="2000" u="sng">
              <a:latin typeface="Cambria"/>
              <a:ea typeface="Cambria"/>
              <a:cs typeface="Cambria"/>
              <a:sym typeface="Cambria"/>
            </a:endParaRPr>
          </a:p>
          <a:p>
            <a:pPr marL="0" lvl="0" indent="0" algn="l" rtl="0">
              <a:lnSpc>
                <a:spcPct val="100000"/>
              </a:lnSpc>
              <a:spcBef>
                <a:spcPts val="0"/>
              </a:spcBef>
              <a:spcAft>
                <a:spcPts val="0"/>
              </a:spcAft>
              <a:buClr>
                <a:schemeClr val="lt1"/>
              </a:buClr>
              <a:buSzPts val="2400"/>
              <a:buFont typeface="Cambria"/>
              <a:buNone/>
            </a:pPr>
            <a:endParaRPr sz="2000" i="0">
              <a:latin typeface="Cambria"/>
              <a:ea typeface="Cambria"/>
              <a:cs typeface="Cambria"/>
              <a:sym typeface="Cambria"/>
            </a:endParaRPr>
          </a:p>
          <a:p>
            <a:pPr marL="0" lvl="0" indent="0" algn="l" rtl="0">
              <a:lnSpc>
                <a:spcPct val="100000"/>
              </a:lnSpc>
              <a:spcBef>
                <a:spcPts val="0"/>
              </a:spcBef>
              <a:spcAft>
                <a:spcPts val="0"/>
              </a:spcAft>
              <a:buClr>
                <a:schemeClr val="lt1"/>
              </a:buClr>
              <a:buSzPts val="2400"/>
              <a:buFont typeface="Cambria"/>
              <a:buNone/>
            </a:pPr>
            <a:endParaRPr sz="2000" b="0" i="0" u="none">
              <a:latin typeface="Cambria"/>
              <a:ea typeface="Cambria"/>
              <a:cs typeface="Cambria"/>
              <a:sym typeface="Cambria"/>
            </a:endParaRPr>
          </a:p>
          <a:p>
            <a:pPr marL="0" lvl="0" indent="0" algn="l" rtl="0">
              <a:lnSpc>
                <a:spcPct val="100000"/>
              </a:lnSpc>
              <a:spcBef>
                <a:spcPts val="0"/>
              </a:spcBef>
              <a:spcAft>
                <a:spcPts val="0"/>
              </a:spcAft>
              <a:buClr>
                <a:schemeClr val="lt1"/>
              </a:buClr>
              <a:buSzPts val="2400"/>
              <a:buFont typeface="Cambria"/>
              <a:buNone/>
            </a:pPr>
            <a:br>
              <a:rPr lang="en-US" sz="3000" b="0" i="0" u="none">
                <a:solidFill>
                  <a:schemeClr val="lt1"/>
                </a:solidFill>
                <a:latin typeface="Cambria"/>
                <a:ea typeface="Cambria"/>
                <a:cs typeface="Cambria"/>
                <a:sym typeface="Cambria"/>
              </a:rPr>
            </a:br>
            <a:endParaRPr/>
          </a:p>
        </p:txBody>
      </p:sp>
      <p:pic>
        <p:nvPicPr>
          <p:cNvPr id="267" name="Google Shape;267;p2"/>
          <p:cNvPicPr preferRelativeResize="0"/>
          <p:nvPr/>
        </p:nvPicPr>
        <p:blipFill>
          <a:blip r:embed="rId3">
            <a:alphaModFix/>
          </a:blip>
          <a:stretch>
            <a:fillRect/>
          </a:stretch>
        </p:blipFill>
        <p:spPr>
          <a:xfrm>
            <a:off x="750475" y="843125"/>
            <a:ext cx="7505700" cy="1209675"/>
          </a:xfrm>
          <a:prstGeom prst="rect">
            <a:avLst/>
          </a:prstGeom>
          <a:noFill/>
          <a:ln>
            <a:noFill/>
          </a:ln>
        </p:spPr>
      </p:pic>
      <p:sp>
        <p:nvSpPr>
          <p:cNvPr id="268" name="Google Shape;268;p2"/>
          <p:cNvSpPr txBox="1"/>
          <p:nvPr/>
        </p:nvSpPr>
        <p:spPr>
          <a:xfrm>
            <a:off x="3340675" y="5042375"/>
            <a:ext cx="23253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1"/>
              </a:buClr>
              <a:buSzPts val="2400"/>
              <a:buFont typeface="Cambria"/>
              <a:buNone/>
            </a:pPr>
            <a:r>
              <a:rPr lang="en-US" sz="2400">
                <a:solidFill>
                  <a:schemeClr val="lt1"/>
                </a:solidFill>
                <a:latin typeface="Cambria"/>
                <a:ea typeface="Cambria"/>
                <a:cs typeface="Cambria"/>
                <a:sym typeface="Cambria"/>
              </a:rPr>
              <a:t>Anna Ferguson</a:t>
            </a:r>
            <a:br>
              <a:rPr lang="en-US" sz="3000">
                <a:solidFill>
                  <a:schemeClr val="lt1"/>
                </a:solidFill>
                <a:latin typeface="Cambria"/>
                <a:ea typeface="Cambria"/>
                <a:cs typeface="Cambria"/>
                <a:sym typeface="Cambria"/>
              </a:rPr>
            </a:br>
            <a:r>
              <a:rPr lang="en-US" sz="2400">
                <a:solidFill>
                  <a:schemeClr val="lt1"/>
                </a:solidFill>
                <a:latin typeface="Cambria"/>
                <a:ea typeface="Cambria"/>
                <a:cs typeface="Cambria"/>
                <a:sym typeface="Cambria"/>
              </a:rPr>
              <a:t>State Secretary</a:t>
            </a:r>
            <a:br>
              <a:rPr lang="en-US" sz="3000">
                <a:solidFill>
                  <a:schemeClr val="lt1"/>
                </a:solidFill>
                <a:latin typeface="Cambria"/>
                <a:ea typeface="Cambria"/>
                <a:cs typeface="Cambria"/>
                <a:sym typeface="Cambria"/>
              </a:rPr>
            </a:br>
            <a:r>
              <a:rPr lang="en-US" sz="2000" u="sng">
                <a:solidFill>
                  <a:schemeClr val="lt1"/>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Anna@cologop.org</a:t>
            </a:r>
            <a:endParaRPr sz="2200">
              <a:solidFill>
                <a:schemeClr val="lt1"/>
              </a:solidFill>
              <a:latin typeface="Trebuchet MS"/>
              <a:ea typeface="Trebuchet MS"/>
              <a:cs typeface="Trebuchet MS"/>
              <a:sym typeface="Trebuchet MS"/>
            </a:endParaRPr>
          </a:p>
        </p:txBody>
      </p:sp>
      <p:sp>
        <p:nvSpPr>
          <p:cNvPr id="269" name="Google Shape;269;p2"/>
          <p:cNvSpPr txBox="1"/>
          <p:nvPr/>
        </p:nvSpPr>
        <p:spPr>
          <a:xfrm>
            <a:off x="4669950" y="4463425"/>
            <a:ext cx="49200" cy="245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2200">
              <a:solidFill>
                <a:schemeClr val="lt1"/>
              </a:solidFill>
              <a:latin typeface="Trebuchet MS"/>
              <a:ea typeface="Trebuchet MS"/>
              <a:cs typeface="Trebuchet MS"/>
              <a:sym typeface="Trebuchet MS"/>
            </a:endParaRPr>
          </a:p>
        </p:txBody>
      </p:sp>
      <p:sp>
        <p:nvSpPr>
          <p:cNvPr id="270" name="Google Shape;270;p2"/>
          <p:cNvSpPr txBox="1"/>
          <p:nvPr/>
        </p:nvSpPr>
        <p:spPr>
          <a:xfrm>
            <a:off x="3193525" y="2197500"/>
            <a:ext cx="26196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1"/>
              </a:buClr>
              <a:buSzPts val="2400"/>
              <a:buFont typeface="Cambria"/>
              <a:buNone/>
            </a:pPr>
            <a:r>
              <a:rPr lang="en-US" sz="2400">
                <a:solidFill>
                  <a:schemeClr val="lt1"/>
                </a:solidFill>
                <a:latin typeface="Cambria"/>
                <a:ea typeface="Cambria"/>
                <a:cs typeface="Cambria"/>
                <a:sym typeface="Cambria"/>
              </a:rPr>
              <a:t>Dave Williams</a:t>
            </a:r>
            <a:br>
              <a:rPr lang="en-US" sz="2400">
                <a:solidFill>
                  <a:schemeClr val="lt1"/>
                </a:solidFill>
                <a:latin typeface="Cambria"/>
                <a:ea typeface="Cambria"/>
                <a:cs typeface="Cambria"/>
                <a:sym typeface="Cambria"/>
              </a:rPr>
            </a:br>
            <a:r>
              <a:rPr lang="en-US" sz="2400">
                <a:solidFill>
                  <a:schemeClr val="lt1"/>
                </a:solidFill>
                <a:latin typeface="Cambria"/>
                <a:ea typeface="Cambria"/>
                <a:cs typeface="Cambria"/>
                <a:sym typeface="Cambria"/>
              </a:rPr>
              <a:t>State Chairman</a:t>
            </a:r>
            <a:br>
              <a:rPr lang="en-US" sz="3000">
                <a:solidFill>
                  <a:schemeClr val="lt1"/>
                </a:solidFill>
                <a:latin typeface="Cambria"/>
                <a:ea typeface="Cambria"/>
                <a:cs typeface="Cambria"/>
                <a:sym typeface="Cambria"/>
              </a:rPr>
            </a:br>
            <a:r>
              <a:rPr lang="en-US" sz="2000" u="sng">
                <a:solidFill>
                  <a:schemeClr val="lt1"/>
                </a:solidFill>
                <a:latin typeface="Cambria"/>
                <a:ea typeface="Cambria"/>
                <a:cs typeface="Cambria"/>
                <a:sym typeface="Cambria"/>
              </a:rPr>
              <a:t>D</a:t>
            </a:r>
            <a:r>
              <a:rPr lang="en-US" sz="2000" u="sng">
                <a:solidFill>
                  <a:schemeClr val="lt1"/>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ave@cologop.org</a:t>
            </a:r>
            <a:endParaRPr sz="2200">
              <a:solidFill>
                <a:schemeClr val="lt1"/>
              </a:solidFill>
              <a:latin typeface="Trebuchet MS"/>
              <a:ea typeface="Trebuchet MS"/>
              <a:cs typeface="Trebuchet MS"/>
              <a:sym typeface="Trebuchet MS"/>
            </a:endParaRPr>
          </a:p>
        </p:txBody>
      </p:sp>
      <p:sp>
        <p:nvSpPr>
          <p:cNvPr id="271" name="Google Shape;271;p2"/>
          <p:cNvSpPr txBox="1"/>
          <p:nvPr/>
        </p:nvSpPr>
        <p:spPr>
          <a:xfrm>
            <a:off x="2891875" y="3573700"/>
            <a:ext cx="32229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1"/>
              </a:buClr>
              <a:buSzPts val="2400"/>
              <a:buFont typeface="Cambria"/>
              <a:buNone/>
            </a:pPr>
            <a:r>
              <a:rPr lang="en-US" sz="2400">
                <a:solidFill>
                  <a:schemeClr val="lt1"/>
                </a:solidFill>
                <a:latin typeface="Cambria"/>
                <a:ea typeface="Cambria"/>
                <a:cs typeface="Cambria"/>
                <a:sym typeface="Cambria"/>
              </a:rPr>
              <a:t>Hope Scheppelman </a:t>
            </a:r>
            <a:br>
              <a:rPr lang="en-US" sz="2400">
                <a:solidFill>
                  <a:schemeClr val="lt1"/>
                </a:solidFill>
                <a:latin typeface="Cambria"/>
                <a:ea typeface="Cambria"/>
                <a:cs typeface="Cambria"/>
                <a:sym typeface="Cambria"/>
              </a:rPr>
            </a:br>
            <a:r>
              <a:rPr lang="en-US" sz="2400">
                <a:solidFill>
                  <a:schemeClr val="lt1"/>
                </a:solidFill>
                <a:latin typeface="Cambria"/>
                <a:ea typeface="Cambria"/>
                <a:cs typeface="Cambria"/>
                <a:sym typeface="Cambria"/>
              </a:rPr>
              <a:t>State Vice Chairwoman</a:t>
            </a:r>
            <a:br>
              <a:rPr lang="en-US" sz="3000">
                <a:solidFill>
                  <a:schemeClr val="lt1"/>
                </a:solidFill>
                <a:latin typeface="Cambria"/>
                <a:ea typeface="Cambria"/>
                <a:cs typeface="Cambria"/>
                <a:sym typeface="Cambria"/>
              </a:rPr>
            </a:br>
            <a:r>
              <a:rPr lang="en-US" sz="2000" u="sng">
                <a:solidFill>
                  <a:schemeClr val="lt1"/>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Hope@cologop.org</a:t>
            </a:r>
            <a:endParaRPr sz="2200">
              <a:solidFill>
                <a:schemeClr val="lt1"/>
              </a:solidFill>
              <a:latin typeface="Trebuchet MS"/>
              <a:ea typeface="Trebuchet MS"/>
              <a:cs typeface="Trebuchet MS"/>
              <a:sym typeface="Trebuchet MS"/>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0"/>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3200"/>
              <a:buFont typeface="Cambria"/>
              <a:buNone/>
            </a:pPr>
            <a:r>
              <a:rPr lang="en-US" sz="3200" b="0" i="0" u="none">
                <a:solidFill>
                  <a:srgbClr val="FFFF00"/>
                </a:solidFill>
                <a:latin typeface="Cambria"/>
                <a:ea typeface="Cambria"/>
                <a:cs typeface="Cambria"/>
                <a:sym typeface="Cambria"/>
              </a:rPr>
              <a:t>Precinct Caucus Q and A:</a:t>
            </a:r>
            <a:endParaRPr/>
          </a:p>
        </p:txBody>
      </p:sp>
      <p:sp>
        <p:nvSpPr>
          <p:cNvPr id="376" name="Google Shape;376;p20"/>
          <p:cNvSpPr txBox="1">
            <a:spLocks noGrp="1"/>
          </p:cNvSpPr>
          <p:nvPr>
            <p:ph type="body" idx="1"/>
          </p:nvPr>
        </p:nvSpPr>
        <p:spPr>
          <a:xfrm>
            <a:off x="779462" y="1524000"/>
            <a:ext cx="7583487" cy="4648200"/>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BEF676"/>
              </a:buClr>
              <a:buSzPts val="2000"/>
              <a:buFont typeface="Noto Sans Symbols"/>
              <a:buChar char="⚫"/>
            </a:pPr>
            <a:r>
              <a:rPr lang="en-US" sz="2000" b="0" i="0" u="none">
                <a:solidFill>
                  <a:srgbClr val="BEF676"/>
                </a:solidFill>
                <a:latin typeface="Cambria"/>
                <a:ea typeface="Cambria"/>
                <a:cs typeface="Cambria"/>
                <a:sym typeface="Cambria"/>
              </a:rPr>
              <a:t>Q - Who is eligible to participate in precinct caucuses?</a:t>
            </a:r>
            <a:endParaRPr sz="2000" b="0" i="0" u="none">
              <a:solidFill>
                <a:schemeClr val="lt1"/>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A – All registered Republican voters:</a:t>
            </a:r>
            <a:endParaRPr/>
          </a:p>
          <a:p>
            <a:pPr marL="577850" lvl="1" indent="-295275" algn="l" rtl="0">
              <a:lnSpc>
                <a:spcPct val="100000"/>
              </a:lnSpc>
              <a:spcBef>
                <a:spcPts val="600"/>
              </a:spcBef>
              <a:spcAft>
                <a:spcPts val="0"/>
              </a:spcAft>
              <a:buClr>
                <a:schemeClr val="lt1"/>
              </a:buClr>
              <a:buSzPts val="900"/>
              <a:buNone/>
            </a:pPr>
            <a:endParaRPr sz="900" b="0" i="0" u="none">
              <a:solidFill>
                <a:schemeClr val="lt1"/>
              </a:solidFill>
              <a:latin typeface="Cambria"/>
              <a:ea typeface="Cambria"/>
              <a:cs typeface="Cambria"/>
              <a:sym typeface="Cambria"/>
            </a:endParaRPr>
          </a:p>
          <a:p>
            <a:pPr marL="577850" lvl="1" indent="-295275" algn="l" rtl="0">
              <a:lnSpc>
                <a:spcPct val="100000"/>
              </a:lnSpc>
              <a:spcBef>
                <a:spcPts val="6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Who have lived in the precinct for at least 22 days (Friday, February 1</a:t>
            </a:r>
            <a:r>
              <a:rPr lang="en-US" sz="1800">
                <a:latin typeface="Cambria"/>
                <a:ea typeface="Cambria"/>
                <a:cs typeface="Cambria"/>
                <a:sym typeface="Cambria"/>
              </a:rPr>
              <a:t>6</a:t>
            </a:r>
            <a:r>
              <a:rPr lang="en-US" sz="1800" b="0" i="0" u="none" baseline="30000">
                <a:solidFill>
                  <a:schemeClr val="lt1"/>
                </a:solidFill>
                <a:latin typeface="Cambria"/>
                <a:ea typeface="Cambria"/>
                <a:cs typeface="Cambria"/>
                <a:sym typeface="Cambria"/>
              </a:rPr>
              <a:t>th</a:t>
            </a:r>
            <a:r>
              <a:rPr lang="en-US" sz="1800" b="0" i="0" u="none">
                <a:solidFill>
                  <a:schemeClr val="lt1"/>
                </a:solidFill>
                <a:latin typeface="Cambria"/>
                <a:ea typeface="Cambria"/>
                <a:cs typeface="Cambria"/>
                <a:sym typeface="Cambria"/>
              </a:rPr>
              <a:t> 202</a:t>
            </a:r>
            <a:r>
              <a:rPr lang="en-US" sz="1800">
                <a:latin typeface="Cambria"/>
                <a:ea typeface="Cambria"/>
                <a:cs typeface="Cambria"/>
                <a:sym typeface="Cambria"/>
              </a:rPr>
              <a:t>4</a:t>
            </a:r>
            <a:r>
              <a:rPr lang="en-US" sz="1800" b="0" i="0" u="none">
                <a:solidFill>
                  <a:schemeClr val="lt1"/>
                </a:solidFill>
                <a:latin typeface="Cambria"/>
                <a:ea typeface="Cambria"/>
                <a:cs typeface="Cambria"/>
                <a:sym typeface="Cambria"/>
              </a:rPr>
              <a:t>);</a:t>
            </a:r>
            <a:endParaRPr/>
          </a:p>
          <a:p>
            <a:pPr marL="577850" lvl="1" indent="-295275" algn="l" rtl="0">
              <a:lnSpc>
                <a:spcPct val="100000"/>
              </a:lnSpc>
              <a:spcBef>
                <a:spcPts val="6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Who have been registered to vote no later than 22 days before the caucus (Friday, February 1</a:t>
            </a:r>
            <a:r>
              <a:rPr lang="en-US" sz="1800">
                <a:latin typeface="Cambria"/>
                <a:ea typeface="Cambria"/>
                <a:cs typeface="Cambria"/>
                <a:sym typeface="Cambria"/>
              </a:rPr>
              <a:t>6</a:t>
            </a:r>
            <a:r>
              <a:rPr lang="en-US" sz="1800" b="0" i="0" u="none" baseline="30000">
                <a:solidFill>
                  <a:schemeClr val="lt1"/>
                </a:solidFill>
                <a:latin typeface="Cambria"/>
                <a:ea typeface="Cambria"/>
                <a:cs typeface="Cambria"/>
                <a:sym typeface="Cambria"/>
              </a:rPr>
              <a:t>th</a:t>
            </a:r>
            <a:r>
              <a:rPr lang="en-US" sz="1800" b="0" i="0" u="none">
                <a:solidFill>
                  <a:schemeClr val="lt1"/>
                </a:solidFill>
                <a:latin typeface="Cambria"/>
                <a:ea typeface="Cambria"/>
                <a:cs typeface="Cambria"/>
                <a:sym typeface="Cambria"/>
              </a:rPr>
              <a:t> 202</a:t>
            </a:r>
            <a:r>
              <a:rPr lang="en-US" sz="1800">
                <a:latin typeface="Cambria"/>
                <a:ea typeface="Cambria"/>
                <a:cs typeface="Cambria"/>
                <a:sym typeface="Cambria"/>
              </a:rPr>
              <a:t>4</a:t>
            </a:r>
            <a:r>
              <a:rPr lang="en-US" sz="1800" b="0" i="0" u="none">
                <a:solidFill>
                  <a:schemeClr val="lt1"/>
                </a:solidFill>
                <a:latin typeface="Cambria"/>
                <a:ea typeface="Cambria"/>
                <a:cs typeface="Cambria"/>
                <a:sym typeface="Cambria"/>
              </a:rPr>
              <a:t>);</a:t>
            </a:r>
            <a:endParaRPr/>
          </a:p>
          <a:p>
            <a:pPr marL="577850" lvl="1" indent="-295275" algn="l" rtl="0">
              <a:lnSpc>
                <a:spcPct val="100000"/>
              </a:lnSpc>
              <a:spcBef>
                <a:spcPts val="6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Who have been affiliated with the Republican Party for at least 22 days (Friday, February 1</a:t>
            </a:r>
            <a:r>
              <a:rPr lang="en-US" sz="1800">
                <a:latin typeface="Cambria"/>
                <a:ea typeface="Cambria"/>
                <a:cs typeface="Cambria"/>
                <a:sym typeface="Cambria"/>
              </a:rPr>
              <a:t>6</a:t>
            </a:r>
            <a:r>
              <a:rPr lang="en-US" sz="1800" b="0" i="0" u="none" baseline="30000">
                <a:solidFill>
                  <a:schemeClr val="lt1"/>
                </a:solidFill>
                <a:latin typeface="Cambria"/>
                <a:ea typeface="Cambria"/>
                <a:cs typeface="Cambria"/>
                <a:sym typeface="Cambria"/>
              </a:rPr>
              <a:t>th</a:t>
            </a:r>
            <a:r>
              <a:rPr lang="en-US" sz="1800" b="0" i="0" u="none">
                <a:solidFill>
                  <a:schemeClr val="lt1"/>
                </a:solidFill>
                <a:latin typeface="Cambria"/>
                <a:ea typeface="Cambria"/>
                <a:cs typeface="Cambria"/>
                <a:sym typeface="Cambria"/>
              </a:rPr>
              <a:t> 202</a:t>
            </a:r>
            <a:r>
              <a:rPr lang="en-US" sz="1800">
                <a:latin typeface="Cambria"/>
                <a:ea typeface="Cambria"/>
                <a:cs typeface="Cambria"/>
                <a:sym typeface="Cambria"/>
              </a:rPr>
              <a:t>4</a:t>
            </a:r>
            <a:r>
              <a:rPr lang="en-US" sz="1800" b="0" i="0" u="none">
                <a:solidFill>
                  <a:schemeClr val="lt1"/>
                </a:solidFill>
                <a:latin typeface="Cambria"/>
                <a:ea typeface="Cambria"/>
                <a:cs typeface="Cambria"/>
                <a:sym typeface="Cambria"/>
              </a:rPr>
              <a:t>).</a:t>
            </a:r>
            <a:endParaRPr/>
          </a:p>
          <a:p>
            <a:pPr marL="577850" lvl="1" indent="-295275" algn="l" rtl="0">
              <a:lnSpc>
                <a:spcPct val="100000"/>
              </a:lnSpc>
              <a:spcBef>
                <a:spcPts val="6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Anyone who turns 18 or becomes a naturalized citizen less than 22 days before the caucus may participate </a:t>
            </a:r>
            <a:endParaRPr/>
          </a:p>
          <a:p>
            <a:pPr marL="577850" lvl="1" indent="-295275" algn="l" rtl="0">
              <a:lnSpc>
                <a:spcPct val="100000"/>
              </a:lnSpc>
              <a:spcBef>
                <a:spcPts val="6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A preregistrant who is 17yrs of age at the caucus but will be 18yrs on the date of the next general election</a:t>
            </a:r>
            <a:endParaRPr/>
          </a:p>
          <a:p>
            <a:pPr marL="577850" lvl="1" indent="-295275" algn="l" rtl="0">
              <a:lnSpc>
                <a:spcPct val="100000"/>
              </a:lnSpc>
              <a:spcBef>
                <a:spcPts val="6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NO VOTING BY PROXY OR ABSENTEE PERMITTED AT CAUCUS</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1"/>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3200"/>
              <a:buFont typeface="Cambria"/>
              <a:buNone/>
            </a:pPr>
            <a:r>
              <a:rPr lang="en-US" sz="3200" b="0" i="0" u="none">
                <a:solidFill>
                  <a:srgbClr val="FFFF00"/>
                </a:solidFill>
                <a:latin typeface="Cambria"/>
                <a:ea typeface="Cambria"/>
                <a:cs typeface="Cambria"/>
                <a:sym typeface="Cambria"/>
              </a:rPr>
              <a:t>Precinct Caucus Q and A:</a:t>
            </a:r>
            <a:endParaRPr/>
          </a:p>
        </p:txBody>
      </p:sp>
      <p:sp>
        <p:nvSpPr>
          <p:cNvPr id="382" name="Google Shape;382;p21"/>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BEF676"/>
              </a:buClr>
              <a:buSzPts val="2200"/>
              <a:buFont typeface="Noto Sans Symbols"/>
              <a:buChar char="⚫"/>
            </a:pPr>
            <a:r>
              <a:rPr lang="en-US" sz="2200" b="0" i="0" u="none">
                <a:solidFill>
                  <a:srgbClr val="BEF676"/>
                </a:solidFill>
                <a:latin typeface="Cambria"/>
                <a:ea typeface="Cambria"/>
                <a:cs typeface="Cambria"/>
                <a:sym typeface="Cambria"/>
              </a:rPr>
              <a:t>Q – How are Precinct Caucus locations determined?</a:t>
            </a:r>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A – Each County Party Executive Committee OR Central Committee MUST authorize or approve locations for the Precinct Caucuses to be held within the county. </a:t>
            </a:r>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Joint caucus locations are acceptable and encouraged, and all caucus locations </a:t>
            </a:r>
            <a:r>
              <a:rPr lang="en-US" sz="2200" b="0" i="0" u="sng">
                <a:solidFill>
                  <a:schemeClr val="lt1"/>
                </a:solidFill>
                <a:latin typeface="Cambria"/>
                <a:ea typeface="Cambria"/>
                <a:cs typeface="Cambria"/>
                <a:sym typeface="Cambria"/>
              </a:rPr>
              <a:t>MUST</a:t>
            </a:r>
            <a:r>
              <a:rPr lang="en-US" sz="2200" b="0" i="0" u="none">
                <a:solidFill>
                  <a:schemeClr val="lt1"/>
                </a:solidFill>
                <a:latin typeface="Cambria"/>
                <a:ea typeface="Cambria"/>
                <a:cs typeface="Cambria"/>
                <a:sym typeface="Cambria"/>
              </a:rPr>
              <a:t> be ADA accessible.  </a:t>
            </a:r>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Once CAUCUS locations are identified, all locations must be entered into the CRCAS system (Caucus management system) for online sign ups.</a:t>
            </a:r>
            <a:endParaRPr/>
          </a:p>
          <a:p>
            <a:pPr marL="282575" lvl="0" indent="-282575" algn="l" rtl="0">
              <a:lnSpc>
                <a:spcPct val="100000"/>
              </a:lnSpc>
              <a:spcBef>
                <a:spcPts val="2000"/>
              </a:spcBef>
              <a:spcAft>
                <a:spcPts val="0"/>
              </a:spcAft>
              <a:buClr>
                <a:schemeClr val="lt1"/>
              </a:buClr>
              <a:buSzPts val="1000"/>
              <a:buNone/>
            </a:pPr>
            <a:endParaRPr sz="1000" b="0" i="0" u="none">
              <a:solidFill>
                <a:schemeClr val="lt1"/>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2200"/>
              <a:buNone/>
            </a:pPr>
            <a:endParaRPr sz="2200" b="0" i="0" u="none">
              <a:solidFill>
                <a:schemeClr val="lt1"/>
              </a:solidFill>
              <a:latin typeface="Cambria"/>
              <a:ea typeface="Cambria"/>
              <a:cs typeface="Cambria"/>
              <a:sym typeface="Cambria"/>
            </a:endParaRPr>
          </a:p>
          <a:p>
            <a:pPr marL="282575" lvl="0" indent="-142875" algn="l" rtl="0">
              <a:spcBef>
                <a:spcPts val="2000"/>
              </a:spcBef>
              <a:spcAft>
                <a:spcPts val="0"/>
              </a:spcAft>
              <a:buClr>
                <a:schemeClr val="lt1"/>
              </a:buClr>
              <a:buSzPts val="2200"/>
              <a:buNone/>
            </a:pPr>
            <a:endParaRPr sz="22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2"/>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3200"/>
              <a:buFont typeface="Cambria"/>
              <a:buNone/>
            </a:pPr>
            <a:r>
              <a:rPr lang="en-US" sz="3200" b="0" i="0" u="none">
                <a:solidFill>
                  <a:srgbClr val="FFFF00"/>
                </a:solidFill>
                <a:latin typeface="Cambria"/>
                <a:ea typeface="Cambria"/>
                <a:cs typeface="Cambria"/>
                <a:sym typeface="Cambria"/>
              </a:rPr>
              <a:t>Precinct Caucus Q and A:</a:t>
            </a:r>
            <a:endParaRPr/>
          </a:p>
        </p:txBody>
      </p:sp>
      <p:sp>
        <p:nvSpPr>
          <p:cNvPr id="388" name="Google Shape;388;p22"/>
          <p:cNvSpPr txBox="1">
            <a:spLocks noGrp="1"/>
          </p:cNvSpPr>
          <p:nvPr>
            <p:ph type="body" idx="1"/>
          </p:nvPr>
        </p:nvSpPr>
        <p:spPr>
          <a:xfrm>
            <a:off x="779462" y="1828800"/>
            <a:ext cx="7583487" cy="4572000"/>
          </a:xfrm>
          <a:prstGeom prst="rect">
            <a:avLst/>
          </a:prstGeom>
          <a:noFill/>
          <a:ln>
            <a:noFill/>
          </a:ln>
        </p:spPr>
        <p:txBody>
          <a:bodyPr spcFirstLastPara="1" wrap="square" lIns="91425" tIns="45700" rIns="91425" bIns="45700" anchor="t" anchorCtr="0">
            <a:noAutofit/>
          </a:bodyPr>
          <a:lstStyle/>
          <a:p>
            <a:pPr marL="282575" lvl="0" indent="-282575" algn="l" rtl="0">
              <a:lnSpc>
                <a:spcPct val="80000"/>
              </a:lnSpc>
              <a:spcBef>
                <a:spcPts val="0"/>
              </a:spcBef>
              <a:spcAft>
                <a:spcPts val="0"/>
              </a:spcAft>
              <a:buClr>
                <a:srgbClr val="BEF676"/>
              </a:buClr>
              <a:buSzPts val="2100"/>
              <a:buFont typeface="Noto Sans Symbols"/>
              <a:buChar char="⚫"/>
            </a:pPr>
            <a:r>
              <a:rPr lang="en-US" sz="2100" b="0" i="0" u="none">
                <a:solidFill>
                  <a:srgbClr val="BEF676"/>
                </a:solidFill>
                <a:latin typeface="Cambria"/>
                <a:ea typeface="Cambria"/>
                <a:cs typeface="Cambria"/>
                <a:sym typeface="Cambria"/>
              </a:rPr>
              <a:t>Q – What are the Notice and Publication requirements?</a:t>
            </a:r>
            <a:endParaRPr sz="2000" b="0" i="0" u="none">
              <a:solidFill>
                <a:schemeClr val="lt1"/>
              </a:solidFill>
              <a:latin typeface="Cambria"/>
              <a:ea typeface="Cambria"/>
              <a:cs typeface="Cambria"/>
              <a:sym typeface="Cambria"/>
            </a:endParaRPr>
          </a:p>
          <a:p>
            <a:pPr marL="282575" lvl="0" indent="-282575" algn="l" rtl="0">
              <a:lnSpc>
                <a:spcPct val="80000"/>
              </a:lnSpc>
              <a:spcBef>
                <a:spcPts val="2000"/>
              </a:spcBef>
              <a:spcAft>
                <a:spcPts val="0"/>
              </a:spcAft>
              <a:buClr>
                <a:schemeClr val="lt1"/>
              </a:buClr>
              <a:buSzPts val="2100"/>
              <a:buFont typeface="Noto Sans Symbols"/>
              <a:buChar char="⚫"/>
            </a:pPr>
            <a:r>
              <a:rPr lang="en-US" sz="2100" b="0" i="0" u="none">
                <a:solidFill>
                  <a:schemeClr val="lt1"/>
                </a:solidFill>
                <a:latin typeface="Cambria"/>
                <a:ea typeface="Cambria"/>
                <a:cs typeface="Cambria"/>
                <a:sym typeface="Cambria"/>
              </a:rPr>
              <a:t>A – Each County Party MUST post a prominently displayed notice sign at the location of each precinct caucus at least </a:t>
            </a:r>
            <a:r>
              <a:rPr lang="en-US" sz="2100" b="0" i="0" u="sng">
                <a:solidFill>
                  <a:schemeClr val="lt1"/>
                </a:solidFill>
                <a:latin typeface="Cambria"/>
                <a:ea typeface="Cambria"/>
                <a:cs typeface="Cambria"/>
                <a:sym typeface="Cambria"/>
              </a:rPr>
              <a:t>twelve (12) days (February 2</a:t>
            </a:r>
            <a:r>
              <a:rPr lang="en-US" sz="2100" u="sng">
                <a:latin typeface="Cambria"/>
                <a:ea typeface="Cambria"/>
                <a:cs typeface="Cambria"/>
                <a:sym typeface="Cambria"/>
              </a:rPr>
              <a:t>6</a:t>
            </a:r>
            <a:r>
              <a:rPr lang="en-US" sz="2100" b="0" i="0" u="sng">
                <a:solidFill>
                  <a:schemeClr val="lt1"/>
                </a:solidFill>
                <a:latin typeface="Cambria"/>
                <a:ea typeface="Cambria"/>
                <a:cs typeface="Cambria"/>
                <a:sym typeface="Cambria"/>
              </a:rPr>
              <a:t>, 202</a:t>
            </a:r>
            <a:r>
              <a:rPr lang="en-US" sz="2100" u="sng">
                <a:latin typeface="Cambria"/>
                <a:ea typeface="Cambria"/>
                <a:cs typeface="Cambria"/>
                <a:sym typeface="Cambria"/>
              </a:rPr>
              <a:t>4</a:t>
            </a:r>
            <a:r>
              <a:rPr lang="en-US" sz="2100" b="0" i="0" u="sng">
                <a:solidFill>
                  <a:schemeClr val="lt1"/>
                </a:solidFill>
                <a:latin typeface="Cambria"/>
                <a:ea typeface="Cambria"/>
                <a:cs typeface="Cambria"/>
                <a:sym typeface="Cambria"/>
              </a:rPr>
              <a:t>)</a:t>
            </a:r>
            <a:r>
              <a:rPr lang="en-US" sz="2100" b="0" i="0" u="none">
                <a:solidFill>
                  <a:schemeClr val="lt1"/>
                </a:solidFill>
                <a:latin typeface="Cambria"/>
                <a:ea typeface="Cambria"/>
                <a:cs typeface="Cambria"/>
                <a:sym typeface="Cambria"/>
              </a:rPr>
              <a:t> before the caucus.  [ CRS 1-4-602 (4)] </a:t>
            </a:r>
            <a:endParaRPr/>
          </a:p>
          <a:p>
            <a:pPr marL="282575" lvl="0" indent="-282575" algn="ctr" rtl="0">
              <a:lnSpc>
                <a:spcPct val="80000"/>
              </a:lnSpc>
              <a:spcBef>
                <a:spcPts val="2000"/>
              </a:spcBef>
              <a:spcAft>
                <a:spcPts val="0"/>
              </a:spcAft>
              <a:buClr>
                <a:srgbClr val="F5B0FF"/>
              </a:buClr>
              <a:buSzPts val="2100"/>
              <a:buNone/>
            </a:pPr>
            <a:r>
              <a:rPr lang="en-US" sz="2100" b="0" i="0" u="none">
                <a:solidFill>
                  <a:srgbClr val="F5B0FF"/>
                </a:solidFill>
                <a:latin typeface="Cambria"/>
                <a:ea typeface="Cambria"/>
                <a:cs typeface="Cambria"/>
                <a:sym typeface="Cambria"/>
              </a:rPr>
              <a:t>	The sign shall be substantially in the following form:</a:t>
            </a:r>
            <a:endParaRPr/>
          </a:p>
          <a:p>
            <a:pPr marL="282575" lvl="0" indent="-282575" algn="ctr" rtl="0">
              <a:lnSpc>
                <a:spcPct val="80000"/>
              </a:lnSpc>
              <a:spcBef>
                <a:spcPts val="2000"/>
              </a:spcBef>
              <a:spcAft>
                <a:spcPts val="0"/>
              </a:spcAft>
              <a:buClr>
                <a:srgbClr val="F5B0FF"/>
              </a:buClr>
              <a:buSzPts val="2100"/>
              <a:buNone/>
            </a:pPr>
            <a:r>
              <a:rPr lang="en-US" sz="2100" b="0" i="0" u="none">
                <a:solidFill>
                  <a:srgbClr val="F5B0FF"/>
                </a:solidFill>
                <a:latin typeface="Cambria"/>
                <a:ea typeface="Cambria"/>
                <a:cs typeface="Cambria"/>
                <a:sym typeface="Cambria"/>
              </a:rPr>
              <a:t> </a:t>
            </a:r>
            <a:r>
              <a:rPr lang="en-US" sz="2100" b="1" i="0" u="none">
                <a:solidFill>
                  <a:srgbClr val="F5B0FF"/>
                </a:solidFill>
                <a:latin typeface="Cambria"/>
                <a:ea typeface="Cambria"/>
                <a:cs typeface="Cambria"/>
                <a:sym typeface="Cambria"/>
              </a:rPr>
              <a:t>"Precinct caucus place for precinct no. ......" </a:t>
            </a:r>
            <a:endParaRPr/>
          </a:p>
          <a:p>
            <a:pPr marL="282575" lvl="0" indent="-282575" algn="l" rtl="0">
              <a:lnSpc>
                <a:spcPct val="80000"/>
              </a:lnSpc>
              <a:spcBef>
                <a:spcPts val="2000"/>
              </a:spcBef>
              <a:spcAft>
                <a:spcPts val="0"/>
              </a:spcAft>
              <a:buClr>
                <a:srgbClr val="F5B0FF"/>
              </a:buClr>
              <a:buSzPts val="2100"/>
              <a:buNone/>
            </a:pPr>
            <a:r>
              <a:rPr lang="en-US" sz="2100" b="0" i="0" u="none">
                <a:solidFill>
                  <a:srgbClr val="F5B0FF"/>
                </a:solidFill>
                <a:latin typeface="Cambria"/>
                <a:ea typeface="Cambria"/>
                <a:cs typeface="Cambria"/>
                <a:sym typeface="Cambria"/>
              </a:rPr>
              <a:t>	The </a:t>
            </a:r>
            <a:r>
              <a:rPr lang="en-US" sz="2100" b="0" i="0" u="sng">
                <a:solidFill>
                  <a:srgbClr val="F5B0FF"/>
                </a:solidFill>
                <a:latin typeface="Cambria"/>
                <a:ea typeface="Cambria"/>
                <a:cs typeface="Cambria"/>
                <a:sym typeface="Cambria"/>
              </a:rPr>
              <a:t>lettering on the sign and the precinct number shall be black on a white background with all letters and numerals at least four inches in height</a:t>
            </a:r>
            <a:r>
              <a:rPr lang="en-US" sz="2100" b="0" i="0" u="none">
                <a:solidFill>
                  <a:srgbClr val="F5B0FF"/>
                </a:solidFill>
                <a:latin typeface="Cambria"/>
                <a:ea typeface="Cambria"/>
                <a:cs typeface="Cambria"/>
                <a:sym typeface="Cambria"/>
              </a:rPr>
              <a:t>. Any precinct caucus subsequently removed and held in a place other than the place stated on the sign is null and void.”</a:t>
            </a:r>
            <a:endParaRPr/>
          </a:p>
          <a:p>
            <a:pPr marL="282575" lvl="0" indent="-282575" algn="l" rtl="0">
              <a:lnSpc>
                <a:spcPct val="80000"/>
              </a:lnSpc>
              <a:spcBef>
                <a:spcPts val="2000"/>
              </a:spcBef>
              <a:spcAft>
                <a:spcPts val="0"/>
              </a:spcAft>
              <a:buClr>
                <a:schemeClr val="lt1"/>
              </a:buClr>
              <a:buSzPts val="800"/>
              <a:buNone/>
            </a:pPr>
            <a:endParaRPr sz="800" b="0" i="0" u="none">
              <a:solidFill>
                <a:schemeClr val="lt1"/>
              </a:solidFill>
              <a:latin typeface="Cambria"/>
              <a:ea typeface="Cambria"/>
              <a:cs typeface="Cambria"/>
              <a:sym typeface="Cambria"/>
            </a:endParaRPr>
          </a:p>
          <a:p>
            <a:pPr marL="282575" lvl="0" indent="-282575" algn="l" rtl="0">
              <a:lnSpc>
                <a:spcPct val="80000"/>
              </a:lnSpc>
              <a:spcBef>
                <a:spcPts val="2000"/>
              </a:spcBef>
              <a:spcAft>
                <a:spcPts val="0"/>
              </a:spcAft>
              <a:buClr>
                <a:schemeClr val="lt1"/>
              </a:buClr>
              <a:buSzPts val="1700"/>
              <a:buNone/>
            </a:pPr>
            <a:endParaRPr sz="1700" b="0" i="0" u="none">
              <a:solidFill>
                <a:schemeClr val="lt1"/>
              </a:solidFill>
              <a:latin typeface="Cambria"/>
              <a:ea typeface="Cambria"/>
              <a:cs typeface="Cambria"/>
              <a:sym typeface="Cambria"/>
            </a:endParaRPr>
          </a:p>
          <a:p>
            <a:pPr marL="282575" lvl="0" indent="-174625" algn="l" rtl="0">
              <a:spcBef>
                <a:spcPts val="2000"/>
              </a:spcBef>
              <a:spcAft>
                <a:spcPts val="0"/>
              </a:spcAft>
              <a:buClr>
                <a:schemeClr val="lt1"/>
              </a:buClr>
              <a:buSzPts val="1700"/>
              <a:buNone/>
            </a:pPr>
            <a:endParaRPr sz="17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3"/>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3200"/>
              <a:buFont typeface="Cambria"/>
              <a:buNone/>
            </a:pPr>
            <a:r>
              <a:rPr lang="en-US" sz="3200" b="0" i="0" u="none">
                <a:solidFill>
                  <a:srgbClr val="FFFF00"/>
                </a:solidFill>
                <a:latin typeface="Cambria"/>
                <a:ea typeface="Cambria"/>
                <a:cs typeface="Cambria"/>
                <a:sym typeface="Cambria"/>
              </a:rPr>
              <a:t>Precinct Caucus Q and A</a:t>
            </a:r>
            <a:endParaRPr/>
          </a:p>
        </p:txBody>
      </p:sp>
      <p:sp>
        <p:nvSpPr>
          <p:cNvPr id="394" name="Google Shape;394;p23"/>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BEF676"/>
              </a:buClr>
              <a:buSzPts val="2000"/>
              <a:buFont typeface="Noto Sans Symbols"/>
              <a:buChar char="⚫"/>
            </a:pPr>
            <a:r>
              <a:rPr lang="en-US" sz="2000" b="0" i="0" u="none">
                <a:solidFill>
                  <a:srgbClr val="BEF676"/>
                </a:solidFill>
                <a:latin typeface="Cambria"/>
                <a:ea typeface="Cambria"/>
                <a:cs typeface="Cambria"/>
                <a:sym typeface="Cambria"/>
              </a:rPr>
              <a:t>Q – How will the State Party provide help to the County Parties to run the precinct caucuses and report the results?</a:t>
            </a:r>
            <a:endParaRPr/>
          </a:p>
          <a:p>
            <a:pPr marL="282575" lvl="0" indent="-282575" algn="l" rtl="0">
              <a:lnSpc>
                <a:spcPct val="100000"/>
              </a:lnSpc>
              <a:spcBef>
                <a:spcPts val="20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A – The State Party, will work with all 64 counties to understand and utilize the CRCAS caucus management online system. This system will be required by all county parties to help manage the process from precinct caucus to county assembly to higher assemblies.</a:t>
            </a:r>
            <a:endParaRPr/>
          </a:p>
          <a:p>
            <a:pPr marL="282575" lvl="0" indent="-282575" algn="l" rtl="0">
              <a:lnSpc>
                <a:spcPct val="100000"/>
              </a:lnSpc>
              <a:spcBef>
                <a:spcPts val="20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The CRCAS system will auto generate your precinct caucus sign in sheets, your scripts, your reporting forms, and full voter lists of eligible participants. </a:t>
            </a:r>
            <a:endParaRPr/>
          </a:p>
          <a:p>
            <a:pPr marL="282575" lvl="0" indent="-282575" algn="l" rtl="0">
              <a:lnSpc>
                <a:spcPct val="100000"/>
              </a:lnSpc>
              <a:spcBef>
                <a:spcPts val="2000"/>
              </a:spcBef>
              <a:spcAft>
                <a:spcPts val="0"/>
              </a:spcAft>
              <a:buClr>
                <a:schemeClr val="lt1"/>
              </a:buClr>
              <a:buSzPts val="2000"/>
              <a:buNone/>
            </a:pPr>
            <a:r>
              <a:rPr lang="en-US" sz="2000" b="0" i="0" u="none">
                <a:solidFill>
                  <a:schemeClr val="lt1"/>
                </a:solidFill>
                <a:latin typeface="Cambria"/>
                <a:ea typeface="Cambria"/>
                <a:cs typeface="Cambria"/>
                <a:sym typeface="Cambria"/>
              </a:rPr>
              <a:t>	</a:t>
            </a:r>
            <a:endParaRPr sz="900" b="0" i="0" u="none">
              <a:solidFill>
                <a:schemeClr val="lt1"/>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2000"/>
              <a:buNone/>
            </a:pPr>
            <a:endParaRPr sz="2000" b="0" i="0" u="none">
              <a:solidFill>
                <a:schemeClr val="lt1"/>
              </a:solidFill>
              <a:latin typeface="Cambria"/>
              <a:ea typeface="Cambria"/>
              <a:cs typeface="Cambria"/>
              <a:sym typeface="Cambria"/>
            </a:endParaRPr>
          </a:p>
          <a:p>
            <a:pPr marL="282575" lvl="0" indent="-155575" algn="l" rtl="0">
              <a:spcBef>
                <a:spcPts val="2000"/>
              </a:spcBef>
              <a:spcAft>
                <a:spcPts val="0"/>
              </a:spcAft>
              <a:buClr>
                <a:schemeClr val="lt1"/>
              </a:buClr>
              <a:buSzPts val="2000"/>
              <a:buNone/>
            </a:pPr>
            <a:endParaRPr sz="20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2"/>
              </a:buClr>
              <a:buSzPts val="3200"/>
              <a:buFont typeface="Cambria"/>
              <a:buNone/>
            </a:pPr>
            <a:r>
              <a:rPr lang="en-US" sz="3200" b="0" i="0" u="none">
                <a:solidFill>
                  <a:schemeClr val="accent2"/>
                </a:solidFill>
                <a:latin typeface="Cambria"/>
                <a:ea typeface="Cambria"/>
                <a:cs typeface="Cambria"/>
                <a:sym typeface="Cambria"/>
              </a:rPr>
              <a:t>Preparation for the Caucus:</a:t>
            </a:r>
            <a:endParaRPr/>
          </a:p>
        </p:txBody>
      </p:sp>
      <p:sp>
        <p:nvSpPr>
          <p:cNvPr id="400" name="Google Shape;400;p24"/>
          <p:cNvSpPr txBox="1">
            <a:spLocks noGrp="1"/>
          </p:cNvSpPr>
          <p:nvPr>
            <p:ph type="body" idx="1"/>
          </p:nvPr>
        </p:nvSpPr>
        <p:spPr>
          <a:xfrm>
            <a:off x="779462" y="1463675"/>
            <a:ext cx="7583487" cy="4937125"/>
          </a:xfrm>
          <a:prstGeom prst="rect">
            <a:avLst/>
          </a:prstGeom>
          <a:noFill/>
          <a:ln>
            <a:noFill/>
          </a:ln>
        </p:spPr>
        <p:txBody>
          <a:bodyPr spcFirstLastPara="1" wrap="square" lIns="91425" tIns="45700" rIns="91425" bIns="45700" anchor="t" anchorCtr="0">
            <a:noAutofit/>
          </a:bodyPr>
          <a:lstStyle/>
          <a:p>
            <a:pPr marL="282575" lvl="0" indent="-282575" algn="l" rtl="0">
              <a:lnSpc>
                <a:spcPct val="90000"/>
              </a:lnSpc>
              <a:spcBef>
                <a:spcPts val="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Adopt County Delegate Apportionment formula/plan (based on 2018 TO or registered R’s)</a:t>
            </a:r>
            <a:endParaRPr sz="700" b="0" i="0" u="none">
              <a:solidFill>
                <a:srgbClr val="FFB8B9"/>
              </a:solidFill>
              <a:latin typeface="Cambria"/>
              <a:ea typeface="Cambria"/>
              <a:cs typeface="Cambria"/>
              <a:sym typeface="Cambria"/>
            </a:endParaRPr>
          </a:p>
          <a:p>
            <a:pPr marL="282575" lvl="0" indent="-282575" algn="l" rtl="0">
              <a:lnSpc>
                <a:spcPct val="90000"/>
              </a:lnSpc>
              <a:spcBef>
                <a:spcPts val="20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Determine number of delegates to be selected from each precinct and determine if delegates to higher assemblies will be apportioned to precinct caucuses.</a:t>
            </a:r>
            <a:endParaRPr sz="900" b="0" i="0" u="none">
              <a:solidFill>
                <a:srgbClr val="FFB8B9"/>
              </a:solidFill>
              <a:latin typeface="Cambria"/>
              <a:ea typeface="Cambria"/>
              <a:cs typeface="Cambria"/>
              <a:sym typeface="Cambria"/>
            </a:endParaRPr>
          </a:p>
          <a:p>
            <a:pPr marL="282575" lvl="0" indent="-282575" algn="l" rtl="0">
              <a:lnSpc>
                <a:spcPct val="90000"/>
              </a:lnSpc>
              <a:spcBef>
                <a:spcPts val="20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Determine and formally approve ALL precinct caucus locations and corresponding precincts, and arrange for sign postings</a:t>
            </a:r>
            <a:endParaRPr/>
          </a:p>
          <a:p>
            <a:pPr marL="282575" lvl="0" indent="-282575" algn="l" rtl="0">
              <a:lnSpc>
                <a:spcPct val="90000"/>
              </a:lnSpc>
              <a:spcBef>
                <a:spcPts val="20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Prepare/ print copies of Precinct Caucus Packets, Reporting Forms from the CRCAS system</a:t>
            </a:r>
            <a:endParaRPr/>
          </a:p>
          <a:p>
            <a:pPr marL="282575" lvl="0" indent="-282575" algn="l" rtl="0">
              <a:lnSpc>
                <a:spcPct val="90000"/>
              </a:lnSpc>
              <a:spcBef>
                <a:spcPts val="20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Prepare and distribute materials from CRCAS system for Precinct Caucus to precinct committeepersons and/or district captains</a:t>
            </a:r>
            <a:endParaRPr/>
          </a:p>
          <a:p>
            <a:pPr marL="282575" lvl="0" indent="-282575" algn="l" rtl="0">
              <a:lnSpc>
                <a:spcPct val="90000"/>
              </a:lnSpc>
              <a:spcBef>
                <a:spcPts val="2000"/>
              </a:spcBef>
              <a:spcAft>
                <a:spcPts val="0"/>
              </a:spcAft>
              <a:buClr>
                <a:srgbClr val="FFB8B9"/>
              </a:buClr>
              <a:buSzPts val="2000"/>
              <a:buFont typeface="Noto Sans Symbols"/>
              <a:buChar char="⚫"/>
            </a:pPr>
            <a:r>
              <a:rPr lang="en-US" sz="2000" b="0" i="0" u="none">
                <a:solidFill>
                  <a:srgbClr val="FFB8B9"/>
                </a:solidFill>
                <a:latin typeface="Cambria"/>
                <a:ea typeface="Cambria"/>
                <a:cs typeface="Cambria"/>
                <a:sym typeface="Cambria"/>
              </a:rPr>
              <a:t>Implement Precinct Caucus promotion plan</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2"/>
              </a:buClr>
              <a:buSzPts val="3200"/>
              <a:buFont typeface="Cambria"/>
              <a:buNone/>
            </a:pPr>
            <a:r>
              <a:rPr lang="en-US" sz="3200" b="0" i="0" u="none">
                <a:solidFill>
                  <a:schemeClr val="accent2"/>
                </a:solidFill>
                <a:latin typeface="Cambria"/>
                <a:ea typeface="Cambria"/>
                <a:cs typeface="Cambria"/>
                <a:sym typeface="Cambria"/>
              </a:rPr>
              <a:t>Then What?</a:t>
            </a:r>
            <a:endParaRPr/>
          </a:p>
        </p:txBody>
      </p:sp>
      <p:sp>
        <p:nvSpPr>
          <p:cNvPr id="406" name="Google Shape;406;p25"/>
          <p:cNvSpPr txBox="1">
            <a:spLocks noGrp="1"/>
          </p:cNvSpPr>
          <p:nvPr>
            <p:ph type="body" idx="1"/>
          </p:nvPr>
        </p:nvSpPr>
        <p:spPr>
          <a:xfrm>
            <a:off x="779462" y="1600200"/>
            <a:ext cx="7583487" cy="4495800"/>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chemeClr val="lt1"/>
              </a:buClr>
              <a:buSzPts val="2400"/>
              <a:buFont typeface="Noto Sans Symbols"/>
              <a:buChar char="⚫"/>
            </a:pPr>
            <a:r>
              <a:rPr lang="en-US" sz="2400" b="0" i="0" u="none">
                <a:solidFill>
                  <a:schemeClr val="lt1"/>
                </a:solidFill>
                <a:latin typeface="Cambria"/>
                <a:ea typeface="Cambria"/>
                <a:cs typeface="Cambria"/>
                <a:sym typeface="Cambria"/>
              </a:rPr>
              <a:t>Delegates selected at the Precinct Caucus will  then attend County and District Assemblies: </a:t>
            </a:r>
            <a:endParaRPr/>
          </a:p>
          <a:p>
            <a:pPr marL="577850" lvl="1" indent="-295275" algn="l" rtl="0">
              <a:lnSpc>
                <a:spcPct val="100000"/>
              </a:lnSpc>
              <a:spcBef>
                <a:spcPts val="600"/>
              </a:spcBef>
              <a:spcAft>
                <a:spcPts val="0"/>
              </a:spcAft>
              <a:buClr>
                <a:schemeClr val="lt1"/>
              </a:buClr>
              <a:buSzPts val="2400"/>
              <a:buFont typeface="Noto Sans Symbols"/>
              <a:buChar char="⚫"/>
            </a:pPr>
            <a:r>
              <a:rPr lang="en-US" sz="2400" b="0" i="0" u="none">
                <a:solidFill>
                  <a:schemeClr val="lt1"/>
                </a:solidFill>
                <a:latin typeface="Cambria"/>
                <a:ea typeface="Cambria"/>
                <a:cs typeface="Cambria"/>
                <a:sym typeface="Cambria"/>
              </a:rPr>
              <a:t>County Assembly,</a:t>
            </a:r>
            <a:r>
              <a:rPr lang="en-US" sz="2400" b="0" i="1" u="none">
                <a:solidFill>
                  <a:schemeClr val="lt1"/>
                </a:solidFill>
                <a:latin typeface="Cambria"/>
                <a:ea typeface="Cambria"/>
                <a:cs typeface="Cambria"/>
                <a:sym typeface="Cambria"/>
              </a:rPr>
              <a:t> all Single-County Assemblies</a:t>
            </a:r>
            <a:endParaRPr/>
          </a:p>
          <a:p>
            <a:pPr marL="860425" lvl="2" indent="-282575" algn="l" rtl="0">
              <a:lnSpc>
                <a:spcPct val="100000"/>
              </a:lnSpc>
              <a:spcBef>
                <a:spcPts val="600"/>
              </a:spcBef>
              <a:spcAft>
                <a:spcPts val="0"/>
              </a:spcAft>
              <a:buClr>
                <a:schemeClr val="lt1"/>
              </a:buClr>
              <a:buSzPts val="2200"/>
              <a:buFont typeface="Noto Sans Symbols"/>
              <a:buChar char="⚫"/>
            </a:pPr>
            <a:r>
              <a:rPr lang="en-US" sz="2200" b="0" i="1" u="none">
                <a:solidFill>
                  <a:schemeClr val="lt1"/>
                </a:solidFill>
                <a:latin typeface="Cambria"/>
                <a:ea typeface="Cambria"/>
                <a:cs typeface="Cambria"/>
                <a:sym typeface="Cambria"/>
              </a:rPr>
              <a:t>No earlier than March </a:t>
            </a:r>
            <a:r>
              <a:rPr lang="en-US" sz="2200" i="1">
                <a:latin typeface="Cambria"/>
                <a:ea typeface="Cambria"/>
                <a:cs typeface="Cambria"/>
                <a:sym typeface="Cambria"/>
              </a:rPr>
              <a:t>7</a:t>
            </a:r>
            <a:r>
              <a:rPr lang="en-US" sz="2200" b="0" i="1" u="none">
                <a:solidFill>
                  <a:schemeClr val="lt1"/>
                </a:solidFill>
                <a:latin typeface="Cambria"/>
                <a:ea typeface="Cambria"/>
                <a:cs typeface="Cambria"/>
                <a:sym typeface="Cambria"/>
              </a:rPr>
              <a:t> </a:t>
            </a:r>
            <a:r>
              <a:rPr lang="en-US" sz="2200" b="0" i="1" u="none" baseline="30000">
                <a:solidFill>
                  <a:schemeClr val="lt1"/>
                </a:solidFill>
                <a:latin typeface="Cambria"/>
                <a:ea typeface="Cambria"/>
                <a:cs typeface="Cambria"/>
                <a:sym typeface="Cambria"/>
              </a:rPr>
              <a:t>th</a:t>
            </a:r>
            <a:r>
              <a:rPr lang="en-US" sz="2200" b="0" i="1" u="none">
                <a:solidFill>
                  <a:schemeClr val="lt1"/>
                </a:solidFill>
                <a:latin typeface="Cambria"/>
                <a:ea typeface="Cambria"/>
                <a:cs typeface="Cambria"/>
                <a:sym typeface="Cambria"/>
              </a:rPr>
              <a:t> (after precinct caucus takes place and no later than </a:t>
            </a:r>
            <a:r>
              <a:rPr lang="en-US" sz="2200" i="1">
                <a:latin typeface="Cambria"/>
                <a:ea typeface="Cambria"/>
                <a:cs typeface="Cambria"/>
                <a:sym typeface="Cambria"/>
              </a:rPr>
              <a:t>March 30</a:t>
            </a:r>
            <a:r>
              <a:rPr lang="en-US" sz="2200" i="1" baseline="30000">
                <a:latin typeface="Cambria"/>
                <a:ea typeface="Cambria"/>
                <a:cs typeface="Cambria"/>
                <a:sym typeface="Cambria"/>
              </a:rPr>
              <a:t>th</a:t>
            </a:r>
            <a:r>
              <a:rPr lang="en-US" sz="2200" b="0" i="1" u="none" baseline="30000">
                <a:solidFill>
                  <a:schemeClr val="lt1"/>
                </a:solidFill>
                <a:latin typeface="Cambria"/>
                <a:ea typeface="Cambria"/>
                <a:cs typeface="Cambria"/>
                <a:sym typeface="Cambria"/>
              </a:rPr>
              <a:t>)</a:t>
            </a:r>
            <a:endParaRPr sz="2400" b="0" i="0" u="none">
              <a:solidFill>
                <a:schemeClr val="lt1"/>
              </a:solidFill>
              <a:latin typeface="Cambria"/>
              <a:ea typeface="Cambria"/>
              <a:cs typeface="Cambria"/>
              <a:sym typeface="Cambria"/>
            </a:endParaRPr>
          </a:p>
          <a:p>
            <a:pPr marL="577850" lvl="1" indent="-295275" algn="l" rtl="0">
              <a:lnSpc>
                <a:spcPct val="100000"/>
              </a:lnSpc>
              <a:spcBef>
                <a:spcPts val="600"/>
              </a:spcBef>
              <a:spcAft>
                <a:spcPts val="0"/>
              </a:spcAft>
              <a:buClr>
                <a:schemeClr val="lt1"/>
              </a:buClr>
              <a:buSzPts val="2400"/>
              <a:buFont typeface="Noto Sans Symbols"/>
              <a:buChar char="⚫"/>
            </a:pPr>
            <a:r>
              <a:rPr lang="en-US" sz="2400" b="0" i="1" u="none">
                <a:solidFill>
                  <a:schemeClr val="lt1"/>
                </a:solidFill>
                <a:latin typeface="Cambria"/>
                <a:ea typeface="Cambria"/>
                <a:cs typeface="Cambria"/>
                <a:sym typeface="Cambria"/>
              </a:rPr>
              <a:t>Judicial District Assemblies</a:t>
            </a:r>
            <a:endParaRPr/>
          </a:p>
          <a:p>
            <a:pPr marL="577850" lvl="1" indent="-295275" algn="l" rtl="0">
              <a:lnSpc>
                <a:spcPct val="100000"/>
              </a:lnSpc>
              <a:spcBef>
                <a:spcPts val="600"/>
              </a:spcBef>
              <a:spcAft>
                <a:spcPts val="0"/>
              </a:spcAft>
              <a:buClr>
                <a:schemeClr val="lt1"/>
              </a:buClr>
              <a:buSzPts val="2400"/>
              <a:buFont typeface="Noto Sans Symbols"/>
              <a:buChar char="⚫"/>
            </a:pPr>
            <a:r>
              <a:rPr lang="en-US" sz="2400" b="0" i="1" u="none">
                <a:solidFill>
                  <a:schemeClr val="lt1"/>
                </a:solidFill>
                <a:latin typeface="Cambria"/>
                <a:ea typeface="Cambria"/>
                <a:cs typeface="Cambria"/>
                <a:sym typeface="Cambria"/>
              </a:rPr>
              <a:t>Senate and House District Assemblies</a:t>
            </a:r>
            <a:endParaRPr/>
          </a:p>
          <a:p>
            <a:pPr marL="577850" lvl="1" indent="-295275" algn="l" rtl="0">
              <a:lnSpc>
                <a:spcPct val="100000"/>
              </a:lnSpc>
              <a:spcBef>
                <a:spcPts val="600"/>
              </a:spcBef>
              <a:spcAft>
                <a:spcPts val="0"/>
              </a:spcAft>
              <a:buClr>
                <a:schemeClr val="lt1"/>
              </a:buClr>
              <a:buSzPts val="2400"/>
              <a:buFont typeface="Noto Sans Symbols"/>
              <a:buChar char="⚫"/>
            </a:pPr>
            <a:r>
              <a:rPr lang="en-US" sz="2400" b="0" i="1" u="none">
                <a:solidFill>
                  <a:schemeClr val="lt1"/>
                </a:solidFill>
                <a:latin typeface="Cambria"/>
                <a:ea typeface="Cambria"/>
                <a:cs typeface="Cambria"/>
                <a:sym typeface="Cambria"/>
              </a:rPr>
              <a:t>Congressional District Assembly (between April 4</a:t>
            </a:r>
            <a:r>
              <a:rPr lang="en-US" sz="2400" b="0" i="1" u="none" baseline="30000">
                <a:solidFill>
                  <a:schemeClr val="lt1"/>
                </a:solidFill>
                <a:latin typeface="Cambria"/>
                <a:ea typeface="Cambria"/>
                <a:cs typeface="Cambria"/>
                <a:sym typeface="Cambria"/>
              </a:rPr>
              <a:t>th</a:t>
            </a:r>
            <a:r>
              <a:rPr lang="en-US" sz="2400" b="0" i="1" u="none">
                <a:solidFill>
                  <a:schemeClr val="lt1"/>
                </a:solidFill>
                <a:latin typeface="Cambria"/>
                <a:ea typeface="Cambria"/>
                <a:cs typeface="Cambria"/>
                <a:sym typeface="Cambria"/>
              </a:rPr>
              <a:t> and April </a:t>
            </a:r>
            <a:r>
              <a:rPr lang="en-US" sz="2400" i="1">
                <a:latin typeface="Cambria"/>
                <a:ea typeface="Cambria"/>
                <a:cs typeface="Cambria"/>
                <a:sym typeface="Cambria"/>
              </a:rPr>
              <a:t>5</a:t>
            </a:r>
            <a:r>
              <a:rPr lang="en-US" sz="2400" b="0" i="1" u="none" baseline="30000">
                <a:solidFill>
                  <a:schemeClr val="lt1"/>
                </a:solidFill>
                <a:latin typeface="Cambria"/>
                <a:ea typeface="Cambria"/>
                <a:cs typeface="Cambria"/>
                <a:sym typeface="Cambria"/>
              </a:rPr>
              <a:t>th</a:t>
            </a:r>
            <a:r>
              <a:rPr lang="en-US" sz="2400" b="0" i="1" u="none">
                <a:solidFill>
                  <a:schemeClr val="lt1"/>
                </a:solidFill>
                <a:latin typeface="Cambria"/>
                <a:ea typeface="Cambria"/>
                <a:cs typeface="Cambria"/>
                <a:sym typeface="Cambria"/>
              </a:rPr>
              <a:t> 202</a:t>
            </a:r>
            <a:r>
              <a:rPr lang="en-US" sz="2400" i="1">
                <a:latin typeface="Cambria"/>
                <a:ea typeface="Cambria"/>
                <a:cs typeface="Cambria"/>
                <a:sym typeface="Cambria"/>
              </a:rPr>
              <a:t>4</a:t>
            </a:r>
            <a:r>
              <a:rPr lang="en-US" sz="2400" b="0" i="1" u="none">
                <a:solidFill>
                  <a:schemeClr val="lt1"/>
                </a:solidFill>
                <a:latin typeface="Cambria"/>
                <a:ea typeface="Cambria"/>
                <a:cs typeface="Cambria"/>
                <a:sym typeface="Cambria"/>
              </a:rPr>
              <a:t>)</a:t>
            </a:r>
            <a:endParaRPr/>
          </a:p>
          <a:p>
            <a:pPr marL="577850" lvl="1" indent="-295275" algn="l" rtl="0">
              <a:lnSpc>
                <a:spcPct val="100000"/>
              </a:lnSpc>
              <a:spcBef>
                <a:spcPts val="600"/>
              </a:spcBef>
              <a:spcAft>
                <a:spcPts val="0"/>
              </a:spcAft>
              <a:buClr>
                <a:schemeClr val="lt1"/>
              </a:buClr>
              <a:buSzPts val="2400"/>
              <a:buFont typeface="Noto Sans Symbols"/>
              <a:buChar char="⚫"/>
            </a:pPr>
            <a:r>
              <a:rPr lang="en-US" sz="2400" b="0" i="1" u="none">
                <a:solidFill>
                  <a:schemeClr val="lt1"/>
                </a:solidFill>
                <a:latin typeface="Cambria"/>
                <a:ea typeface="Cambria"/>
                <a:cs typeface="Cambria"/>
                <a:sym typeface="Cambria"/>
              </a:rPr>
              <a:t>State Assembly (Saturday – April </a:t>
            </a:r>
            <a:r>
              <a:rPr lang="en-US" sz="2400" i="1">
                <a:latin typeface="Cambria"/>
                <a:ea typeface="Cambria"/>
                <a:cs typeface="Cambria"/>
                <a:sym typeface="Cambria"/>
              </a:rPr>
              <a:t>6</a:t>
            </a:r>
            <a:r>
              <a:rPr lang="en-US" sz="2400" b="0" i="1" u="none" baseline="30000">
                <a:solidFill>
                  <a:schemeClr val="lt1"/>
                </a:solidFill>
                <a:latin typeface="Cambria"/>
                <a:ea typeface="Cambria"/>
                <a:cs typeface="Cambria"/>
                <a:sym typeface="Cambria"/>
              </a:rPr>
              <a:t>th</a:t>
            </a:r>
            <a:r>
              <a:rPr lang="en-US" sz="2400" b="0" i="1" u="none">
                <a:solidFill>
                  <a:schemeClr val="lt1"/>
                </a:solidFill>
                <a:latin typeface="Cambria"/>
                <a:ea typeface="Cambria"/>
                <a:cs typeface="Cambria"/>
                <a:sym typeface="Cambria"/>
              </a:rPr>
              <a:t>, 202</a:t>
            </a:r>
            <a:r>
              <a:rPr lang="en-US" sz="2400" i="1">
                <a:latin typeface="Cambria"/>
                <a:ea typeface="Cambria"/>
                <a:cs typeface="Cambria"/>
                <a:sym typeface="Cambria"/>
              </a:rPr>
              <a:t>4</a:t>
            </a:r>
            <a:r>
              <a:rPr lang="en-US" sz="2400" b="0" i="1" u="none">
                <a:solidFill>
                  <a:schemeClr val="lt1"/>
                </a:solidFill>
                <a:latin typeface="Cambria"/>
                <a:ea typeface="Cambria"/>
                <a:cs typeface="Cambria"/>
                <a:sym typeface="Cambria"/>
              </a:rPr>
              <a:t>)</a:t>
            </a:r>
            <a:endParaRPr/>
          </a:p>
          <a:p>
            <a:pPr marL="282575" lvl="0" indent="-130175" algn="l" rtl="0">
              <a:spcBef>
                <a:spcPts val="2000"/>
              </a:spcBef>
              <a:spcAft>
                <a:spcPts val="0"/>
              </a:spcAft>
              <a:buClr>
                <a:schemeClr val="lt1"/>
              </a:buClr>
              <a:buSzPts val="2400"/>
              <a:buNone/>
            </a:pPr>
            <a:endParaRPr sz="2400" b="0" i="1" u="none">
              <a:solidFill>
                <a:schemeClr val="lt1"/>
              </a:solidFill>
              <a:latin typeface="Cambria"/>
              <a:ea typeface="Cambria"/>
              <a:cs typeface="Cambria"/>
              <a:sym typeface="Cambria"/>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txBox="1">
            <a:spLocks noGrp="1"/>
          </p:cNvSpPr>
          <p:nvPr>
            <p:ph type="title"/>
          </p:nvPr>
        </p:nvSpPr>
        <p:spPr>
          <a:xfrm>
            <a:off x="914400" y="2057400"/>
            <a:ext cx="7583487" cy="4724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3000" b="0" i="0" u="sng">
                <a:solidFill>
                  <a:schemeClr val="lt1"/>
                </a:solidFill>
                <a:latin typeface="Cambria"/>
                <a:ea typeface="Cambria"/>
                <a:cs typeface="Cambria"/>
                <a:sym typeface="Cambria"/>
              </a:rPr>
            </a:br>
            <a:r>
              <a:rPr lang="en-US" sz="3000" b="0" i="0" u="sng">
                <a:solidFill>
                  <a:srgbClr val="FFFF00"/>
                </a:solidFill>
                <a:latin typeface="Cambria"/>
                <a:ea typeface="Cambria"/>
                <a:cs typeface="Cambria"/>
                <a:sym typeface="Cambria"/>
              </a:rPr>
              <a:t>Candidate Eligibility:</a:t>
            </a:r>
            <a:br>
              <a:rPr lang="en-US" sz="2400" b="0" i="0"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r>
              <a:rPr lang="en-US" sz="2400" b="0" i="0" u="none">
                <a:solidFill>
                  <a:schemeClr val="lt1"/>
                </a:solidFill>
                <a:latin typeface="Cambria"/>
                <a:ea typeface="Cambria"/>
                <a:cs typeface="Cambria"/>
                <a:sym typeface="Cambria"/>
              </a:rPr>
              <a:t>Candidates are responsible for ensuring they satisfy all necessary eligibility requirements pertaining to office, including registration, residency and party affiliation status.  </a:t>
            </a:r>
            <a:br>
              <a:rPr lang="en-US" sz="2400" b="0" i="1"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r>
              <a:rPr lang="en-US" sz="2400" b="0" i="1" u="none">
                <a:solidFill>
                  <a:schemeClr val="lt1"/>
                </a:solidFill>
                <a:latin typeface="Cambria"/>
                <a:ea typeface="Cambria"/>
                <a:cs typeface="Cambria"/>
                <a:sym typeface="Cambria"/>
              </a:rPr>
              <a:t>Last day to affiliate with a major party in order to run as a party candidate in the primary (either by petition or assembly) January 2</a:t>
            </a:r>
            <a:r>
              <a:rPr lang="en-US" sz="2400" b="0" i="1" u="none" baseline="30000">
                <a:solidFill>
                  <a:schemeClr val="lt1"/>
                </a:solidFill>
                <a:latin typeface="Cambria"/>
                <a:ea typeface="Cambria"/>
                <a:cs typeface="Cambria"/>
                <a:sym typeface="Cambria"/>
              </a:rPr>
              <a:t>nd</a:t>
            </a:r>
            <a:r>
              <a:rPr lang="en-US" sz="2400" b="0" i="1" u="none">
                <a:solidFill>
                  <a:schemeClr val="lt1"/>
                </a:solidFill>
                <a:latin typeface="Cambria"/>
                <a:ea typeface="Cambria"/>
                <a:cs typeface="Cambria"/>
                <a:sym typeface="Cambria"/>
              </a:rPr>
              <a:t> , 202</a:t>
            </a:r>
            <a:r>
              <a:rPr lang="en-US" sz="2400" i="1">
                <a:latin typeface="Cambria"/>
                <a:ea typeface="Cambria"/>
                <a:cs typeface="Cambria"/>
                <a:sym typeface="Cambria"/>
              </a:rPr>
              <a:t>4</a:t>
            </a:r>
            <a:r>
              <a:rPr lang="en-US" sz="2400" b="0" i="1" u="none">
                <a:solidFill>
                  <a:schemeClr val="lt1"/>
                </a:solidFill>
                <a:latin typeface="Cambria"/>
                <a:ea typeface="Cambria"/>
                <a:cs typeface="Cambria"/>
                <a:sym typeface="Cambria"/>
              </a:rPr>
              <a:t> </a:t>
            </a:r>
            <a:br>
              <a:rPr lang="en-US" sz="2400" b="0" i="1"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r>
              <a:rPr lang="en-US" sz="2400" b="0" i="1" u="none">
                <a:solidFill>
                  <a:schemeClr val="lt1"/>
                </a:solidFill>
                <a:latin typeface="Cambria"/>
                <a:ea typeface="Cambria"/>
                <a:cs typeface="Cambria"/>
                <a:sym typeface="Cambria"/>
              </a:rPr>
              <a:t>Political Party Central Committee officers should independently verify relevant candidate eligibility found in the records of the County  Clerk or Secretary of State prior to the assembly.</a:t>
            </a:r>
            <a:br>
              <a:rPr lang="en-US" sz="2500" b="0" i="1" u="none">
                <a:solidFill>
                  <a:schemeClr val="lt1"/>
                </a:solidFill>
                <a:latin typeface="Cambria"/>
                <a:ea typeface="Cambria"/>
                <a:cs typeface="Cambria"/>
                <a:sym typeface="Cambria"/>
              </a:rPr>
            </a:br>
            <a:br>
              <a:rPr lang="en-US" sz="2400" b="0" i="1" u="none">
                <a:solidFill>
                  <a:schemeClr val="lt1"/>
                </a:solidFill>
                <a:latin typeface="Cambria"/>
                <a:ea typeface="Cambria"/>
                <a:cs typeface="Cambria"/>
                <a:sym typeface="Cambria"/>
              </a:rPr>
            </a:b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none">
                <a:solidFill>
                  <a:srgbClr val="DDF53D"/>
                </a:solidFill>
                <a:latin typeface="Cambria"/>
                <a:ea typeface="Cambria"/>
                <a:cs typeface="Cambria"/>
                <a:sym typeface="Cambria"/>
              </a:rPr>
              <a:t>County Assembly </a:t>
            </a:r>
            <a:r>
              <a:rPr lang="en-US" sz="2400" b="0" i="0" u="none">
                <a:solidFill>
                  <a:srgbClr val="DDF53D"/>
                </a:solidFill>
                <a:latin typeface="Cambria"/>
                <a:ea typeface="Cambria"/>
                <a:cs typeface="Cambria"/>
                <a:sym typeface="Cambria"/>
              </a:rPr>
              <a:t>(and single-county assemblies)</a:t>
            </a:r>
            <a:endParaRPr/>
          </a:p>
        </p:txBody>
      </p:sp>
      <p:sp>
        <p:nvSpPr>
          <p:cNvPr id="417" name="Google Shape;417;p27"/>
          <p:cNvSpPr txBox="1">
            <a:spLocks noGrp="1"/>
          </p:cNvSpPr>
          <p:nvPr>
            <p:ph type="body" idx="1"/>
          </p:nvPr>
        </p:nvSpPr>
        <p:spPr>
          <a:xfrm>
            <a:off x="779462" y="1425575"/>
            <a:ext cx="7583487" cy="5203825"/>
          </a:xfrm>
          <a:prstGeom prst="rect">
            <a:avLst/>
          </a:prstGeom>
          <a:noFill/>
          <a:ln>
            <a:noFill/>
          </a:ln>
        </p:spPr>
        <p:txBody>
          <a:bodyPr spcFirstLastPara="1" wrap="square" lIns="91425" tIns="45700" rIns="91425" bIns="45700" anchor="t" anchorCtr="0">
            <a:noAutofit/>
          </a:bodyPr>
          <a:lstStyle/>
          <a:p>
            <a:pPr marL="282575" lvl="0" indent="-282575" algn="l" rtl="0">
              <a:lnSpc>
                <a:spcPct val="90000"/>
              </a:lnSpc>
              <a:spcBef>
                <a:spcPts val="0"/>
              </a:spcBef>
              <a:spcAft>
                <a:spcPts val="0"/>
              </a:spcAft>
              <a:buClr>
                <a:srgbClr val="FFB8B9"/>
              </a:buClr>
              <a:buSzPts val="1800"/>
              <a:buNone/>
            </a:pPr>
            <a:r>
              <a:rPr lang="en-US" sz="1800" b="1" i="0" u="none">
                <a:solidFill>
                  <a:srgbClr val="FFB8B9"/>
                </a:solidFill>
                <a:latin typeface="Cambria"/>
                <a:ea typeface="Cambria"/>
                <a:cs typeface="Cambria"/>
                <a:sym typeface="Cambria"/>
              </a:rPr>
              <a:t>No later than </a:t>
            </a:r>
            <a:r>
              <a:rPr lang="en-US" sz="1800" b="1">
                <a:solidFill>
                  <a:srgbClr val="FFB8B9"/>
                </a:solidFill>
                <a:latin typeface="Cambria"/>
                <a:ea typeface="Cambria"/>
                <a:cs typeface="Cambria"/>
                <a:sym typeface="Cambria"/>
              </a:rPr>
              <a:t>March 30th</a:t>
            </a:r>
            <a:r>
              <a:rPr lang="en-US" sz="1800" b="1" i="0" u="none">
                <a:solidFill>
                  <a:srgbClr val="FFB8B9"/>
                </a:solidFill>
                <a:latin typeface="Cambria"/>
                <a:ea typeface="Cambria"/>
                <a:cs typeface="Cambria"/>
                <a:sym typeface="Cambria"/>
              </a:rPr>
              <a:t>, 202</a:t>
            </a:r>
            <a:r>
              <a:rPr lang="en-US" sz="1800" b="1">
                <a:solidFill>
                  <a:srgbClr val="FFB8B9"/>
                </a:solidFill>
                <a:latin typeface="Cambria"/>
                <a:ea typeface="Cambria"/>
                <a:cs typeface="Cambria"/>
                <a:sym typeface="Cambria"/>
              </a:rPr>
              <a:t>4</a:t>
            </a:r>
            <a:r>
              <a:rPr lang="en-US" sz="1800" b="1" i="0" u="none">
                <a:solidFill>
                  <a:srgbClr val="FFB8B9"/>
                </a:solidFill>
                <a:latin typeface="Cambria"/>
                <a:ea typeface="Cambria"/>
                <a:cs typeface="Cambria"/>
                <a:sym typeface="Cambria"/>
              </a:rPr>
              <a:t> </a:t>
            </a:r>
            <a:r>
              <a:rPr lang="en-US" sz="1800" b="0" i="1" u="none">
                <a:solidFill>
                  <a:schemeClr val="lt1"/>
                </a:solidFill>
                <a:latin typeface="Cambria"/>
                <a:ea typeface="Cambria"/>
                <a:cs typeface="Cambria"/>
                <a:sym typeface="Cambria"/>
              </a:rPr>
              <a:t>(not later than 2</a:t>
            </a:r>
            <a:r>
              <a:rPr lang="en-US" sz="1800" i="1">
                <a:latin typeface="Cambria"/>
                <a:ea typeface="Cambria"/>
                <a:cs typeface="Cambria"/>
                <a:sym typeface="Cambria"/>
              </a:rPr>
              <a:t>1</a:t>
            </a:r>
            <a:r>
              <a:rPr lang="en-US" sz="1800" b="0" i="1" u="none">
                <a:solidFill>
                  <a:schemeClr val="lt1"/>
                </a:solidFill>
                <a:latin typeface="Cambria"/>
                <a:ea typeface="Cambria"/>
                <a:cs typeface="Cambria"/>
                <a:sym typeface="Cambria"/>
              </a:rPr>
              <a:t> days after the precinct caucuses; CRS 1-4-602(1)(a)(</a:t>
            </a:r>
            <a:r>
              <a:rPr lang="en-US" sz="1800" i="1">
                <a:latin typeface="Cambria"/>
                <a:ea typeface="Cambria"/>
                <a:cs typeface="Cambria"/>
                <a:sym typeface="Cambria"/>
              </a:rPr>
              <a:t>1</a:t>
            </a:r>
            <a:r>
              <a:rPr lang="en-US" sz="1800" b="0" i="1" u="none">
                <a:solidFill>
                  <a:schemeClr val="lt1"/>
                </a:solidFill>
                <a:latin typeface="Cambria"/>
                <a:ea typeface="Cambria"/>
                <a:cs typeface="Cambria"/>
                <a:sym typeface="Cambria"/>
              </a:rPr>
              <a:t>))</a:t>
            </a:r>
            <a:endParaRPr/>
          </a:p>
          <a:p>
            <a:pPr marL="282575" lvl="0" indent="-282575" algn="ctr" rtl="0">
              <a:lnSpc>
                <a:spcPct val="90000"/>
              </a:lnSpc>
              <a:spcBef>
                <a:spcPts val="2000"/>
              </a:spcBef>
              <a:spcAft>
                <a:spcPts val="0"/>
              </a:spcAft>
              <a:buClr>
                <a:schemeClr val="lt1"/>
              </a:buClr>
              <a:buSzPts val="1800"/>
              <a:buNone/>
            </a:pPr>
            <a:r>
              <a:rPr lang="en-US" sz="1800" b="0" i="1" u="none">
                <a:solidFill>
                  <a:schemeClr val="lt1"/>
                </a:solidFill>
                <a:latin typeface="Cambria"/>
                <a:ea typeface="Cambria"/>
                <a:cs typeface="Cambria"/>
                <a:sym typeface="Cambria"/>
              </a:rPr>
              <a:t>HOWEVER: CRC is strongly requesting ALL county assemblies conclude by March 29, 202</a:t>
            </a:r>
            <a:r>
              <a:rPr lang="en-US" sz="1800" i="1">
                <a:latin typeface="Cambria"/>
                <a:ea typeface="Cambria"/>
                <a:cs typeface="Cambria"/>
                <a:sym typeface="Cambria"/>
              </a:rPr>
              <a:t>4</a:t>
            </a:r>
            <a:endParaRPr sz="1800" b="0" i="0" u="none">
              <a:solidFill>
                <a:schemeClr val="lt1"/>
              </a:solidFill>
              <a:latin typeface="Cambria"/>
              <a:ea typeface="Cambria"/>
              <a:cs typeface="Cambria"/>
              <a:sym typeface="Cambria"/>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Designation of County Candidates to the Republican Primary Election Ballot – County candidates designation &amp; acceptances must be filed no later than 4 days after the adjournment of county assembly</a:t>
            </a:r>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Candidate speeches</a:t>
            </a:r>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Election or Ratification of Selection of Delegates/Alternates to Higher Legislative District Assemblies</a:t>
            </a:r>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Election of Congressional Assembly Delegates/Alternates</a:t>
            </a:r>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Election of State Assembly Delegates/Alternates</a:t>
            </a:r>
            <a:endParaRPr/>
          </a:p>
          <a:p>
            <a:pPr marL="282575" lvl="0" indent="-282575" algn="l" rtl="0">
              <a:lnSpc>
                <a:spcPct val="90000"/>
              </a:lnSpc>
              <a:spcBef>
                <a:spcPts val="2000"/>
              </a:spcBef>
              <a:spcAft>
                <a:spcPts val="0"/>
              </a:spcAft>
              <a:buClr>
                <a:schemeClr val="lt1"/>
              </a:buClr>
              <a:buSzPts val="1800"/>
              <a:buFont typeface="Noto Sans Symbols"/>
              <a:buChar char="⚫"/>
            </a:pPr>
            <a:r>
              <a:rPr lang="en-US" sz="1800" b="0" i="0" u="none">
                <a:solidFill>
                  <a:schemeClr val="lt1"/>
                </a:solidFill>
                <a:latin typeface="Cambria"/>
                <a:ea typeface="Cambria"/>
                <a:cs typeface="Cambria"/>
                <a:sym typeface="Cambria"/>
              </a:rPr>
              <a:t>Adoption of County Party Platform Resolutions</a:t>
            </a:r>
            <a:endParaRPr/>
          </a:p>
          <a:p>
            <a:pPr marL="282575" lvl="0" indent="-168275" algn="l" rtl="0">
              <a:spcBef>
                <a:spcPts val="2000"/>
              </a:spcBef>
              <a:spcAft>
                <a:spcPts val="0"/>
              </a:spcAft>
              <a:buClr>
                <a:schemeClr val="lt1"/>
              </a:buClr>
              <a:buSzPts val="1800"/>
              <a:buNone/>
            </a:pPr>
            <a:endParaRPr sz="18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8"/>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none">
                <a:solidFill>
                  <a:srgbClr val="DDF53D"/>
                </a:solidFill>
                <a:latin typeface="Cambria"/>
                <a:ea typeface="Cambria"/>
                <a:cs typeface="Cambria"/>
                <a:sym typeface="Cambria"/>
              </a:rPr>
              <a:t>Single-County District Assemblies</a:t>
            </a:r>
            <a:endParaRPr/>
          </a:p>
        </p:txBody>
      </p:sp>
      <p:sp>
        <p:nvSpPr>
          <p:cNvPr id="423" name="Google Shape;423;p28"/>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FFB8B9"/>
              </a:buClr>
              <a:buSzPts val="2200"/>
              <a:buNone/>
            </a:pPr>
            <a:r>
              <a:rPr lang="en-US" sz="2200" b="0" i="0" u="none">
                <a:solidFill>
                  <a:srgbClr val="FFB8B9"/>
                </a:solidFill>
                <a:latin typeface="Cambria"/>
                <a:ea typeface="Cambria"/>
                <a:cs typeface="Cambria"/>
                <a:sym typeface="Cambria"/>
              </a:rPr>
              <a:t>MUST be held </a:t>
            </a:r>
            <a:r>
              <a:rPr lang="en-US" sz="2200" b="1" i="0" u="sng">
                <a:solidFill>
                  <a:srgbClr val="FFB8B9"/>
                </a:solidFill>
                <a:latin typeface="Cambria"/>
                <a:ea typeface="Cambria"/>
                <a:cs typeface="Cambria"/>
                <a:sym typeface="Cambria"/>
              </a:rPr>
              <a:t>THE SAME DAY</a:t>
            </a:r>
            <a:r>
              <a:rPr lang="en-US" sz="2200" b="1" i="0" u="none">
                <a:solidFill>
                  <a:srgbClr val="FFB8B9"/>
                </a:solidFill>
                <a:latin typeface="Cambria"/>
                <a:ea typeface="Cambria"/>
                <a:cs typeface="Cambria"/>
                <a:sym typeface="Cambria"/>
              </a:rPr>
              <a:t> </a:t>
            </a:r>
            <a:r>
              <a:rPr lang="en-US" sz="2200" b="0" i="0" u="none">
                <a:solidFill>
                  <a:srgbClr val="FFB8B9"/>
                </a:solidFill>
                <a:latin typeface="Cambria"/>
                <a:ea typeface="Cambria"/>
                <a:cs typeface="Cambria"/>
                <a:sym typeface="Cambria"/>
              </a:rPr>
              <a:t>as the county assembly; same as delegates/alternates to county assembly</a:t>
            </a:r>
            <a:endParaRPr/>
          </a:p>
          <a:p>
            <a:pPr marL="282575" lvl="0" indent="-282575" algn="l" rtl="0">
              <a:lnSpc>
                <a:spcPct val="100000"/>
              </a:lnSpc>
              <a:spcBef>
                <a:spcPts val="2000"/>
              </a:spcBef>
              <a:spcAft>
                <a:spcPts val="0"/>
              </a:spcAft>
              <a:buClr>
                <a:schemeClr val="lt1"/>
              </a:buClr>
              <a:buSzPts val="200"/>
              <a:buNone/>
            </a:pPr>
            <a:endParaRPr sz="200" b="0" i="0" u="none">
              <a:solidFill>
                <a:srgbClr val="FFB8B9"/>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District Candidates to the Republican Primary Election Ballot – </a:t>
            </a:r>
            <a:r>
              <a:rPr lang="en-US" sz="2200" b="0" i="0" u="sng">
                <a:solidFill>
                  <a:schemeClr val="lt1"/>
                </a:solidFill>
                <a:latin typeface="Cambria"/>
                <a:ea typeface="Cambria"/>
                <a:cs typeface="Cambria"/>
                <a:sym typeface="Cambria"/>
              </a:rPr>
              <a:t>House/Senate, County Commissioners ONLY if elected by district</a:t>
            </a:r>
            <a:endParaRPr/>
          </a:p>
          <a:p>
            <a:pPr marL="282575" lvl="0" indent="-282575" algn="l" rtl="0">
              <a:lnSpc>
                <a:spcPct val="9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Vacancy Committees:</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Central Committee membership</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Designation or Nomination</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Elective Office (if applicable)</a:t>
            </a:r>
            <a:endParaRPr/>
          </a:p>
          <a:p>
            <a:pPr marL="282575" lvl="0" indent="-142875" algn="l" rtl="0">
              <a:spcBef>
                <a:spcPts val="2000"/>
              </a:spcBef>
              <a:spcAft>
                <a:spcPts val="0"/>
              </a:spcAft>
              <a:buClr>
                <a:schemeClr val="lt1"/>
              </a:buClr>
              <a:buSzPts val="2200"/>
              <a:buNone/>
            </a:pPr>
            <a:endParaRPr sz="22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9"/>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none">
                <a:solidFill>
                  <a:srgbClr val="DDF53D"/>
                </a:solidFill>
                <a:latin typeface="Cambria"/>
                <a:ea typeface="Cambria"/>
                <a:cs typeface="Cambria"/>
                <a:sym typeface="Cambria"/>
              </a:rPr>
              <a:t>Multi-County District Assemblies</a:t>
            </a:r>
            <a:endParaRPr/>
          </a:p>
        </p:txBody>
      </p:sp>
      <p:sp>
        <p:nvSpPr>
          <p:cNvPr id="429" name="Google Shape;429;p29"/>
          <p:cNvSpPr txBox="1">
            <a:spLocks noGrp="1"/>
          </p:cNvSpPr>
          <p:nvPr>
            <p:ph type="body" idx="1"/>
          </p:nvPr>
        </p:nvSpPr>
        <p:spPr>
          <a:xfrm>
            <a:off x="779462" y="1828800"/>
            <a:ext cx="7583487" cy="42084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FFB8B9"/>
              </a:buClr>
              <a:buSzPts val="2200"/>
              <a:buNone/>
            </a:pPr>
            <a:r>
              <a:rPr lang="en-US" sz="2200" b="0" i="0" u="none">
                <a:solidFill>
                  <a:srgbClr val="FFB8B9"/>
                </a:solidFill>
                <a:latin typeface="Cambria"/>
                <a:ea typeface="Cambria"/>
                <a:cs typeface="Cambria"/>
                <a:sym typeface="Cambria"/>
              </a:rPr>
              <a:t>MUST be held </a:t>
            </a:r>
            <a:r>
              <a:rPr lang="en-US" sz="2200" b="1" i="0" u="none">
                <a:solidFill>
                  <a:srgbClr val="FFB8B9"/>
                </a:solidFill>
                <a:latin typeface="Cambria"/>
                <a:ea typeface="Cambria"/>
                <a:cs typeface="Cambria"/>
                <a:sym typeface="Cambria"/>
              </a:rPr>
              <a:t>AFTER</a:t>
            </a:r>
            <a:r>
              <a:rPr lang="en-US" sz="2200" b="0" i="0" u="none">
                <a:solidFill>
                  <a:srgbClr val="FFB8B9"/>
                </a:solidFill>
                <a:latin typeface="Cambria"/>
                <a:ea typeface="Cambria"/>
                <a:cs typeface="Cambria"/>
                <a:sym typeface="Cambria"/>
              </a:rPr>
              <a:t> all applicable county assemblies but before State Assembly, no later than April </a:t>
            </a:r>
            <a:r>
              <a:rPr lang="en-US">
                <a:solidFill>
                  <a:srgbClr val="FFB8B9"/>
                </a:solidFill>
                <a:latin typeface="Cambria"/>
                <a:ea typeface="Cambria"/>
                <a:cs typeface="Cambria"/>
                <a:sym typeface="Cambria"/>
              </a:rPr>
              <a:t>5</a:t>
            </a:r>
            <a:r>
              <a:rPr lang="en-US" sz="2200" b="0" i="0" u="none">
                <a:solidFill>
                  <a:srgbClr val="FFB8B9"/>
                </a:solidFill>
                <a:latin typeface="Cambria"/>
                <a:ea typeface="Cambria"/>
                <a:cs typeface="Cambria"/>
                <a:sym typeface="Cambria"/>
              </a:rPr>
              <a:t>, 202</a:t>
            </a:r>
            <a:r>
              <a:rPr lang="en-US">
                <a:solidFill>
                  <a:srgbClr val="FFB8B9"/>
                </a:solidFill>
                <a:latin typeface="Cambria"/>
                <a:ea typeface="Cambria"/>
                <a:cs typeface="Cambria"/>
                <a:sym typeface="Cambria"/>
              </a:rPr>
              <a:t>4</a:t>
            </a:r>
            <a:r>
              <a:rPr lang="en-US" sz="2200" b="0" i="0" u="none">
                <a:solidFill>
                  <a:srgbClr val="FFB8B9"/>
                </a:solidFill>
                <a:latin typeface="Cambria"/>
                <a:ea typeface="Cambria"/>
                <a:cs typeface="Cambria"/>
                <a:sym typeface="Cambria"/>
              </a:rPr>
              <a:t>.</a:t>
            </a:r>
            <a:endParaRPr/>
          </a:p>
          <a:p>
            <a:pPr marL="282575" lvl="0" indent="-282575" algn="l" rtl="0">
              <a:lnSpc>
                <a:spcPct val="100000"/>
              </a:lnSpc>
              <a:spcBef>
                <a:spcPts val="2000"/>
              </a:spcBef>
              <a:spcAft>
                <a:spcPts val="0"/>
              </a:spcAft>
              <a:buClr>
                <a:schemeClr val="lt1"/>
              </a:buClr>
              <a:buSzPts val="200"/>
              <a:buNone/>
            </a:pPr>
            <a:endParaRPr sz="200" b="0" i="0" u="none">
              <a:solidFill>
                <a:srgbClr val="FFB8B9"/>
              </a:solidFill>
              <a:latin typeface="Cambria"/>
              <a:ea typeface="Cambria"/>
              <a:cs typeface="Cambria"/>
              <a:sym typeface="Cambria"/>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District Candidates to the Republican Primary Election Ballot – </a:t>
            </a:r>
            <a:r>
              <a:rPr lang="en-US" sz="2200" b="0" i="0" u="sng">
                <a:solidFill>
                  <a:schemeClr val="lt1"/>
                </a:solidFill>
                <a:latin typeface="Cambria"/>
                <a:ea typeface="Cambria"/>
                <a:cs typeface="Cambria"/>
                <a:sym typeface="Cambria"/>
              </a:rPr>
              <a:t>House/Senate</a:t>
            </a:r>
            <a:endParaRPr/>
          </a:p>
          <a:p>
            <a:pPr marL="282575" lvl="0" indent="-282575" algn="l" rtl="0">
              <a:lnSpc>
                <a:spcPct val="9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Vacancy Committees:</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Central Committee membership</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Designation or Nomination</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Elective Office (if applicable)</a:t>
            </a:r>
            <a:endParaRPr/>
          </a:p>
          <a:p>
            <a:pPr marL="282575" lvl="0" indent="-142875" algn="l" rtl="0">
              <a:spcBef>
                <a:spcPts val="2000"/>
              </a:spcBef>
              <a:spcAft>
                <a:spcPts val="0"/>
              </a:spcAft>
              <a:buClr>
                <a:schemeClr val="lt1"/>
              </a:buClr>
              <a:buSzPts val="2200"/>
              <a:buNone/>
            </a:pPr>
            <a:endParaRPr sz="22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
          <p:cNvSpPr txBox="1">
            <a:spLocks noGrp="1"/>
          </p:cNvSpPr>
          <p:nvPr>
            <p:ph type="title" idx="4294967295"/>
          </p:nvPr>
        </p:nvSpPr>
        <p:spPr>
          <a:xfrm>
            <a:off x="754062" y="1295400"/>
            <a:ext cx="7086600" cy="4495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2"/>
              </a:buClr>
              <a:buSzPts val="3500"/>
              <a:buFont typeface="Cambria"/>
              <a:buNone/>
            </a:pPr>
            <a:r>
              <a:rPr lang="en-US" sz="3500" b="0" i="0" u="none" strike="noStrike" cap="none">
                <a:solidFill>
                  <a:schemeClr val="accent2"/>
                </a:solidFill>
                <a:latin typeface="Cambria"/>
                <a:ea typeface="Cambria"/>
                <a:cs typeface="Cambria"/>
                <a:sym typeface="Cambria"/>
              </a:rPr>
              <a:t>The 202</a:t>
            </a:r>
            <a:r>
              <a:rPr lang="en-US" sz="3500">
                <a:solidFill>
                  <a:schemeClr val="accent2"/>
                </a:solidFill>
                <a:latin typeface="Cambria"/>
                <a:ea typeface="Cambria"/>
                <a:cs typeface="Cambria"/>
                <a:sym typeface="Cambria"/>
              </a:rPr>
              <a:t>4</a:t>
            </a:r>
            <a:r>
              <a:rPr lang="en-US" sz="3500" b="0" i="0" u="none" strike="noStrike" cap="none">
                <a:solidFill>
                  <a:schemeClr val="accent2"/>
                </a:solidFill>
                <a:latin typeface="Cambria"/>
                <a:ea typeface="Cambria"/>
                <a:cs typeface="Cambria"/>
                <a:sym typeface="Cambria"/>
              </a:rPr>
              <a:t> Elections</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r>
              <a:rPr lang="en-US" sz="2300">
                <a:latin typeface="Cambria"/>
                <a:ea typeface="Cambria"/>
                <a:cs typeface="Cambria"/>
                <a:sym typeface="Cambria"/>
              </a:rPr>
              <a:t>Presidential Election</a:t>
            </a:r>
            <a:br>
              <a:rPr lang="en-US" sz="2300" b="0" i="0" u="none" strike="noStrike" cap="none">
                <a:solidFill>
                  <a:schemeClr val="lt1"/>
                </a:solidFill>
                <a:latin typeface="Cambria"/>
                <a:ea typeface="Cambria"/>
                <a:cs typeface="Cambria"/>
                <a:sym typeface="Cambria"/>
              </a:rPr>
            </a:br>
            <a:r>
              <a:rPr lang="en-US" sz="2300">
                <a:latin typeface="Cambria"/>
                <a:ea typeface="Cambria"/>
                <a:cs typeface="Cambria"/>
                <a:sym typeface="Cambria"/>
              </a:rPr>
              <a:t>8</a:t>
            </a:r>
            <a:r>
              <a:rPr lang="en-US" sz="2300" b="0" i="0" u="none" strike="noStrike" cap="none">
                <a:solidFill>
                  <a:schemeClr val="lt1"/>
                </a:solidFill>
                <a:latin typeface="Cambria"/>
                <a:ea typeface="Cambria"/>
                <a:cs typeface="Cambria"/>
                <a:sym typeface="Cambria"/>
              </a:rPr>
              <a:t> Congressional Districts</a:t>
            </a:r>
            <a:br>
              <a:rPr lang="en-US" sz="2300" b="0" i="0" u="none" strike="noStrike" cap="none">
                <a:solidFill>
                  <a:schemeClr val="lt1"/>
                </a:solidFill>
                <a:latin typeface="Cambria"/>
                <a:ea typeface="Cambria"/>
                <a:cs typeface="Cambria"/>
                <a:sym typeface="Cambria"/>
              </a:rPr>
            </a:br>
            <a:br>
              <a:rPr lang="en-US" sz="2300" b="0" i="0" u="none" strike="noStrike" cap="none">
                <a:solidFill>
                  <a:schemeClr val="lt1"/>
                </a:solidFill>
                <a:latin typeface="Cambria"/>
                <a:ea typeface="Cambria"/>
                <a:cs typeface="Cambria"/>
                <a:sym typeface="Cambria"/>
              </a:rPr>
            </a:br>
            <a:r>
              <a:rPr lang="en-US" sz="2300" b="0" i="0" u="none" strike="noStrike" cap="none">
                <a:solidFill>
                  <a:schemeClr val="lt1"/>
                </a:solidFill>
                <a:latin typeface="Cambria"/>
                <a:ea typeface="Cambria"/>
                <a:cs typeface="Cambria"/>
                <a:sym typeface="Cambria"/>
              </a:rPr>
              <a:t>State Board of Education| Dist. </a:t>
            </a:r>
            <a:r>
              <a:rPr lang="en-US" sz="2300">
                <a:latin typeface="Cambria"/>
                <a:ea typeface="Cambria"/>
                <a:cs typeface="Cambria"/>
                <a:sym typeface="Cambria"/>
              </a:rPr>
              <a:t>2</a:t>
            </a:r>
            <a:r>
              <a:rPr lang="en-US" sz="2300" b="0" i="0" u="none" strike="noStrike" cap="none">
                <a:solidFill>
                  <a:schemeClr val="lt1"/>
                </a:solidFill>
                <a:latin typeface="Cambria"/>
                <a:ea typeface="Cambria"/>
                <a:cs typeface="Cambria"/>
                <a:sym typeface="Cambria"/>
              </a:rPr>
              <a:t>, 3,</a:t>
            </a:r>
            <a:r>
              <a:rPr lang="en-US" sz="2300">
                <a:latin typeface="Cambria"/>
                <a:ea typeface="Cambria"/>
                <a:cs typeface="Cambria"/>
                <a:sym typeface="Cambria"/>
              </a:rPr>
              <a:t> 4</a:t>
            </a:r>
            <a:r>
              <a:rPr lang="en-US" sz="2300" b="0" i="0" u="none" strike="noStrike" cap="none">
                <a:solidFill>
                  <a:schemeClr val="lt1"/>
                </a:solidFill>
                <a:latin typeface="Cambria"/>
                <a:ea typeface="Cambria"/>
                <a:cs typeface="Cambria"/>
                <a:sym typeface="Cambria"/>
              </a:rPr>
              <a:t> &amp; </a:t>
            </a:r>
            <a:r>
              <a:rPr lang="en-US" sz="2300">
                <a:latin typeface="Cambria"/>
                <a:ea typeface="Cambria"/>
                <a:cs typeface="Cambria"/>
                <a:sym typeface="Cambria"/>
              </a:rPr>
              <a:t>8</a:t>
            </a:r>
            <a:br>
              <a:rPr lang="en-US" sz="2300" b="0" i="0" u="none" strike="noStrike" cap="none">
                <a:solidFill>
                  <a:schemeClr val="lt1"/>
                </a:solidFill>
                <a:latin typeface="Cambria"/>
                <a:ea typeface="Cambria"/>
                <a:cs typeface="Cambria"/>
                <a:sym typeface="Cambria"/>
              </a:rPr>
            </a:br>
            <a:r>
              <a:rPr lang="en-US" sz="2300" b="0" i="0" u="none" strike="noStrike" cap="none">
                <a:solidFill>
                  <a:schemeClr val="lt1"/>
                </a:solidFill>
                <a:latin typeface="Cambria"/>
                <a:ea typeface="Cambria"/>
                <a:cs typeface="Cambria"/>
                <a:sym typeface="Cambria"/>
              </a:rPr>
              <a:t>CU Regent | Dist. </a:t>
            </a:r>
            <a:r>
              <a:rPr lang="en-US" sz="2300">
                <a:latin typeface="Cambria"/>
                <a:ea typeface="Cambria"/>
                <a:cs typeface="Cambria"/>
                <a:sym typeface="Cambria"/>
              </a:rPr>
              <a:t>3</a:t>
            </a:r>
            <a:r>
              <a:rPr lang="en-US" sz="2300" b="0" i="0" u="none" strike="noStrike" cap="none">
                <a:solidFill>
                  <a:schemeClr val="lt1"/>
                </a:solidFill>
                <a:latin typeface="Cambria"/>
                <a:ea typeface="Cambria"/>
                <a:cs typeface="Cambria"/>
                <a:sym typeface="Cambria"/>
              </a:rPr>
              <a:t>, &amp; </a:t>
            </a:r>
            <a:r>
              <a:rPr lang="en-US" sz="2300">
                <a:latin typeface="Cambria"/>
                <a:ea typeface="Cambria"/>
                <a:cs typeface="Cambria"/>
                <a:sym typeface="Cambria"/>
              </a:rPr>
              <a:t>5</a:t>
            </a:r>
            <a:br>
              <a:rPr lang="en-US" sz="2300" b="0" i="0" u="none" strike="noStrike" cap="none">
                <a:solidFill>
                  <a:schemeClr val="lt1"/>
                </a:solidFill>
                <a:latin typeface="Cambria"/>
                <a:ea typeface="Cambria"/>
                <a:cs typeface="Cambria"/>
                <a:sym typeface="Cambria"/>
              </a:rPr>
            </a:br>
            <a:r>
              <a:rPr lang="en-US" sz="2300" b="0" i="0" u="none" strike="noStrike" cap="none">
                <a:solidFill>
                  <a:schemeClr val="lt1"/>
                </a:solidFill>
                <a:latin typeface="Cambria"/>
                <a:ea typeface="Cambria"/>
                <a:cs typeface="Cambria"/>
                <a:sym typeface="Cambria"/>
              </a:rPr>
              <a:t>State Senate| Dist. </a:t>
            </a:r>
            <a:r>
              <a:rPr lang="en-US" sz="2300">
                <a:latin typeface="Cambria"/>
                <a:ea typeface="Cambria"/>
                <a:cs typeface="Cambria"/>
                <a:sym typeface="Cambria"/>
              </a:rPr>
              <a:t>2</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5</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6</a:t>
            </a:r>
            <a:r>
              <a:rPr lang="en-US" sz="2300" b="0" i="0" u="none" strike="noStrike" cap="none">
                <a:solidFill>
                  <a:schemeClr val="lt1"/>
                </a:solidFill>
                <a:latin typeface="Cambria"/>
                <a:ea typeface="Cambria"/>
                <a:cs typeface="Cambria"/>
                <a:sym typeface="Cambria"/>
              </a:rPr>
              <a:t>, 1</a:t>
            </a:r>
            <a:r>
              <a:rPr lang="en-US" sz="2300">
                <a:latin typeface="Cambria"/>
                <a:ea typeface="Cambria"/>
                <a:cs typeface="Cambria"/>
                <a:sym typeface="Cambria"/>
              </a:rPr>
              <a:t>0</a:t>
            </a:r>
            <a:r>
              <a:rPr lang="en-US" sz="2300" b="0" i="0" u="none" strike="noStrike" cap="none">
                <a:solidFill>
                  <a:schemeClr val="lt1"/>
                </a:solidFill>
                <a:latin typeface="Cambria"/>
                <a:ea typeface="Cambria"/>
                <a:cs typeface="Cambria"/>
                <a:sym typeface="Cambria"/>
              </a:rPr>
              <a:t>, 1</a:t>
            </a:r>
            <a:r>
              <a:rPr lang="en-US" sz="2300">
                <a:latin typeface="Cambria"/>
                <a:ea typeface="Cambria"/>
                <a:cs typeface="Cambria"/>
                <a:sym typeface="Cambria"/>
              </a:rPr>
              <a:t>2</a:t>
            </a:r>
            <a:r>
              <a:rPr lang="en-US" sz="2300" b="0" i="0" u="none" strike="noStrike" cap="none">
                <a:solidFill>
                  <a:schemeClr val="lt1"/>
                </a:solidFill>
                <a:latin typeface="Cambria"/>
                <a:ea typeface="Cambria"/>
                <a:cs typeface="Cambria"/>
                <a:sym typeface="Cambria"/>
              </a:rPr>
              <a:t>, 1</a:t>
            </a:r>
            <a:r>
              <a:rPr lang="en-US" sz="2300">
                <a:latin typeface="Cambria"/>
                <a:ea typeface="Cambria"/>
                <a:cs typeface="Cambria"/>
                <a:sym typeface="Cambria"/>
              </a:rPr>
              <a:t>3</a:t>
            </a:r>
            <a:r>
              <a:rPr lang="en-US" sz="2300" b="0" i="0" u="none" strike="noStrike" cap="none">
                <a:solidFill>
                  <a:schemeClr val="lt1"/>
                </a:solidFill>
                <a:latin typeface="Cambria"/>
                <a:ea typeface="Cambria"/>
                <a:cs typeface="Cambria"/>
                <a:sym typeface="Cambria"/>
              </a:rPr>
              <a:t>, 1</a:t>
            </a:r>
            <a:r>
              <a:rPr lang="en-US" sz="2300">
                <a:latin typeface="Cambria"/>
                <a:ea typeface="Cambria"/>
                <a:cs typeface="Cambria"/>
                <a:sym typeface="Cambria"/>
              </a:rPr>
              <a:t>4</a:t>
            </a:r>
            <a:r>
              <a:rPr lang="en-US" sz="2300" b="0" i="0" u="none" strike="noStrike" cap="none">
                <a:solidFill>
                  <a:schemeClr val="lt1"/>
                </a:solidFill>
                <a:latin typeface="Cambria"/>
                <a:ea typeface="Cambria"/>
                <a:cs typeface="Cambria"/>
                <a:sym typeface="Cambria"/>
              </a:rPr>
              <a:t>, 1</a:t>
            </a:r>
            <a:r>
              <a:rPr lang="en-US" sz="2300">
                <a:latin typeface="Cambria"/>
                <a:ea typeface="Cambria"/>
                <a:cs typeface="Cambria"/>
                <a:sym typeface="Cambria"/>
              </a:rPr>
              <a:t>6</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17</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18</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19</a:t>
            </a:r>
            <a:r>
              <a:rPr lang="en-US" sz="2300" b="0" i="0" u="none" strike="noStrike" cap="none">
                <a:solidFill>
                  <a:schemeClr val="lt1"/>
                </a:solidFill>
                <a:latin typeface="Cambria"/>
                <a:ea typeface="Cambria"/>
                <a:cs typeface="Cambria"/>
                <a:sym typeface="Cambria"/>
              </a:rPr>
              <a:t>, 2</a:t>
            </a:r>
            <a:r>
              <a:rPr lang="en-US" sz="2300">
                <a:latin typeface="Cambria"/>
                <a:ea typeface="Cambria"/>
                <a:cs typeface="Cambria"/>
                <a:sym typeface="Cambria"/>
              </a:rPr>
              <a:t>1</a:t>
            </a:r>
            <a:r>
              <a:rPr lang="en-US" sz="2300" b="0" i="0" u="none" strike="noStrike" cap="none">
                <a:solidFill>
                  <a:schemeClr val="lt1"/>
                </a:solidFill>
                <a:latin typeface="Cambria"/>
                <a:ea typeface="Cambria"/>
                <a:cs typeface="Cambria"/>
                <a:sym typeface="Cambria"/>
              </a:rPr>
              <a:t>, 2</a:t>
            </a:r>
            <a:r>
              <a:rPr lang="en-US" sz="2300">
                <a:latin typeface="Cambria"/>
                <a:ea typeface="Cambria"/>
                <a:cs typeface="Cambria"/>
                <a:sym typeface="Cambria"/>
              </a:rPr>
              <a:t>3</a:t>
            </a:r>
            <a:r>
              <a:rPr lang="en-US" sz="2300" b="0" i="0" u="none" strike="noStrike" cap="none">
                <a:solidFill>
                  <a:schemeClr val="lt1"/>
                </a:solidFill>
                <a:latin typeface="Cambria"/>
                <a:ea typeface="Cambria"/>
                <a:cs typeface="Cambria"/>
                <a:sym typeface="Cambria"/>
              </a:rPr>
              <a:t>, 2</a:t>
            </a:r>
            <a:r>
              <a:rPr lang="en-US" sz="2300">
                <a:latin typeface="Cambria"/>
                <a:ea typeface="Cambria"/>
                <a:cs typeface="Cambria"/>
                <a:sym typeface="Cambria"/>
              </a:rPr>
              <a:t>6</a:t>
            </a:r>
            <a:r>
              <a:rPr lang="en-US" sz="2300" b="0" i="0" u="none" strike="noStrike" cap="none">
                <a:solidFill>
                  <a:schemeClr val="lt1"/>
                </a:solidFill>
                <a:latin typeface="Cambria"/>
                <a:ea typeface="Cambria"/>
                <a:cs typeface="Cambria"/>
                <a:sym typeface="Cambria"/>
              </a:rPr>
              <a:t>, 2</a:t>
            </a:r>
            <a:r>
              <a:rPr lang="en-US" sz="2300">
                <a:latin typeface="Cambria"/>
                <a:ea typeface="Cambria"/>
                <a:cs typeface="Cambria"/>
                <a:sym typeface="Cambria"/>
              </a:rPr>
              <a:t>8</a:t>
            </a:r>
            <a:r>
              <a:rPr lang="en-US" sz="2300" b="0" i="0" u="none" strike="noStrike" cap="none">
                <a:solidFill>
                  <a:schemeClr val="lt1"/>
                </a:solidFill>
                <a:latin typeface="Cambria"/>
                <a:ea typeface="Cambria"/>
                <a:cs typeface="Cambria"/>
                <a:sym typeface="Cambria"/>
              </a:rPr>
              <a:t>, </a:t>
            </a:r>
            <a:r>
              <a:rPr lang="en-US" sz="2300">
                <a:latin typeface="Cambria"/>
                <a:ea typeface="Cambria"/>
                <a:cs typeface="Cambria"/>
                <a:sym typeface="Cambria"/>
              </a:rPr>
              <a:t>29</a:t>
            </a:r>
            <a:r>
              <a:rPr lang="en-US" sz="2300" b="0" i="0" u="none" strike="noStrike" cap="none">
                <a:solidFill>
                  <a:schemeClr val="lt1"/>
                </a:solidFill>
                <a:latin typeface="Cambria"/>
                <a:ea typeface="Cambria"/>
                <a:cs typeface="Cambria"/>
                <a:sym typeface="Cambria"/>
              </a:rPr>
              <a:t>, 3</a:t>
            </a:r>
            <a:r>
              <a:rPr lang="en-US" sz="2300">
                <a:latin typeface="Cambria"/>
                <a:ea typeface="Cambria"/>
                <a:cs typeface="Cambria"/>
                <a:sym typeface="Cambria"/>
              </a:rPr>
              <a:t>1</a:t>
            </a:r>
            <a:r>
              <a:rPr lang="en-US" sz="2300" b="0" i="0" u="none" strike="noStrike" cap="none">
                <a:solidFill>
                  <a:schemeClr val="lt1"/>
                </a:solidFill>
                <a:latin typeface="Cambria"/>
                <a:ea typeface="Cambria"/>
                <a:cs typeface="Cambria"/>
                <a:sym typeface="Cambria"/>
              </a:rPr>
              <a:t>, &amp; 3</a:t>
            </a:r>
            <a:r>
              <a:rPr lang="en-US" sz="2300">
                <a:latin typeface="Cambria"/>
                <a:ea typeface="Cambria"/>
                <a:cs typeface="Cambria"/>
                <a:sym typeface="Cambria"/>
              </a:rPr>
              <a:t>3</a:t>
            </a:r>
            <a:br>
              <a:rPr lang="en-US" sz="2300" b="0" i="0" u="none" strike="noStrike" cap="none">
                <a:solidFill>
                  <a:schemeClr val="lt1"/>
                </a:solidFill>
                <a:latin typeface="Cambria"/>
                <a:ea typeface="Cambria"/>
                <a:cs typeface="Cambria"/>
                <a:sym typeface="Cambria"/>
              </a:rPr>
            </a:br>
            <a:r>
              <a:rPr lang="en-US" sz="2300" b="0" i="0" u="none" strike="noStrike" cap="none">
                <a:solidFill>
                  <a:schemeClr val="lt1"/>
                </a:solidFill>
                <a:latin typeface="Cambria"/>
                <a:ea typeface="Cambria"/>
                <a:cs typeface="Cambria"/>
                <a:sym typeface="Cambria"/>
              </a:rPr>
              <a:t>State House | Dist. 1 - 65</a:t>
            </a:r>
            <a:br>
              <a:rPr lang="en-US" sz="2300" b="0" i="0" u="none" strike="noStrike" cap="none">
                <a:solidFill>
                  <a:schemeClr val="lt1"/>
                </a:solidFill>
                <a:latin typeface="Cambria"/>
                <a:ea typeface="Cambria"/>
                <a:cs typeface="Cambria"/>
                <a:sym typeface="Cambria"/>
              </a:rPr>
            </a:br>
            <a:r>
              <a:rPr lang="en-US" sz="2300" b="0" i="0" u="none" strike="noStrike" cap="none">
                <a:solidFill>
                  <a:schemeClr val="lt1"/>
                </a:solidFill>
                <a:latin typeface="Cambria"/>
                <a:ea typeface="Cambria"/>
                <a:cs typeface="Cambria"/>
                <a:sym typeface="Cambria"/>
              </a:rPr>
              <a:t>District Attorney | Dist. 1 - 22</a:t>
            </a:r>
            <a:br>
              <a:rPr lang="en-US" sz="2300" b="0" i="0" u="none" strike="noStrike" cap="none">
                <a:solidFill>
                  <a:schemeClr val="lt1"/>
                </a:solidFill>
                <a:latin typeface="Cambria"/>
                <a:ea typeface="Cambria"/>
                <a:cs typeface="Cambria"/>
                <a:sym typeface="Cambria"/>
              </a:rPr>
            </a:b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0"/>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none">
                <a:solidFill>
                  <a:srgbClr val="DDF53D"/>
                </a:solidFill>
                <a:latin typeface="Cambria"/>
                <a:ea typeface="Cambria"/>
                <a:cs typeface="Cambria"/>
                <a:sym typeface="Cambria"/>
              </a:rPr>
              <a:t>Congressional District Assemblies</a:t>
            </a:r>
            <a:endParaRPr/>
          </a:p>
        </p:txBody>
      </p:sp>
      <p:sp>
        <p:nvSpPr>
          <p:cNvPr id="435" name="Google Shape;435;p30"/>
          <p:cNvSpPr txBox="1">
            <a:spLocks noGrp="1"/>
          </p:cNvSpPr>
          <p:nvPr>
            <p:ph type="body" idx="1"/>
          </p:nvPr>
        </p:nvSpPr>
        <p:spPr>
          <a:xfrm>
            <a:off x="762000" y="1600200"/>
            <a:ext cx="7583487" cy="4648200"/>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FFB8B9"/>
              </a:buClr>
              <a:buSzPts val="2200"/>
              <a:buNone/>
            </a:pPr>
            <a:r>
              <a:rPr lang="en-US" b="1">
                <a:solidFill>
                  <a:srgbClr val="FFB8B9"/>
                </a:solidFill>
                <a:latin typeface="Cambria"/>
                <a:ea typeface="Cambria"/>
                <a:cs typeface="Cambria"/>
                <a:sym typeface="Cambria"/>
              </a:rPr>
              <a:t>March 23</a:t>
            </a:r>
            <a:r>
              <a:rPr lang="en-US" b="1" baseline="30000">
                <a:solidFill>
                  <a:srgbClr val="FFB8B9"/>
                </a:solidFill>
                <a:latin typeface="Cambria"/>
                <a:ea typeface="Cambria"/>
                <a:cs typeface="Cambria"/>
                <a:sym typeface="Cambria"/>
              </a:rPr>
              <a:t>rd</a:t>
            </a:r>
            <a:r>
              <a:rPr lang="en-US" sz="2200" b="1" i="0" u="none">
                <a:solidFill>
                  <a:srgbClr val="FFB8B9"/>
                </a:solidFill>
                <a:latin typeface="Cambria"/>
                <a:ea typeface="Cambria"/>
                <a:cs typeface="Cambria"/>
                <a:sym typeface="Cambria"/>
              </a:rPr>
              <a:t> – April </a:t>
            </a:r>
            <a:r>
              <a:rPr lang="en-US" b="1">
                <a:solidFill>
                  <a:srgbClr val="FFB8B9"/>
                </a:solidFill>
                <a:latin typeface="Cambria"/>
                <a:ea typeface="Cambria"/>
                <a:cs typeface="Cambria"/>
                <a:sym typeface="Cambria"/>
              </a:rPr>
              <a:t>5</a:t>
            </a:r>
            <a:r>
              <a:rPr lang="en-US" sz="2200" b="1" i="0" u="none" baseline="30000">
                <a:solidFill>
                  <a:srgbClr val="FFB8B9"/>
                </a:solidFill>
                <a:latin typeface="Cambria"/>
                <a:ea typeface="Cambria"/>
                <a:cs typeface="Cambria"/>
                <a:sym typeface="Cambria"/>
              </a:rPr>
              <a:t>th</a:t>
            </a:r>
            <a:r>
              <a:rPr lang="en-US" sz="2200" b="1" i="0" u="none">
                <a:solidFill>
                  <a:srgbClr val="FFB8B9"/>
                </a:solidFill>
                <a:latin typeface="Cambria"/>
                <a:ea typeface="Cambria"/>
                <a:cs typeface="Cambria"/>
                <a:sym typeface="Cambria"/>
              </a:rPr>
              <a:t> , 202</a:t>
            </a:r>
            <a:r>
              <a:rPr lang="en-US" b="1">
                <a:solidFill>
                  <a:srgbClr val="FFB8B9"/>
                </a:solidFill>
                <a:latin typeface="Cambria"/>
                <a:ea typeface="Cambria"/>
                <a:cs typeface="Cambria"/>
                <a:sym typeface="Cambria"/>
              </a:rPr>
              <a:t>4</a:t>
            </a:r>
            <a:endParaRPr/>
          </a:p>
          <a:p>
            <a:pPr marL="282575" lvl="0" indent="-282575" algn="l" rtl="0">
              <a:lnSpc>
                <a:spcPct val="100000"/>
              </a:lnSpc>
              <a:spcBef>
                <a:spcPts val="2000"/>
              </a:spcBef>
              <a:spcAft>
                <a:spcPts val="0"/>
              </a:spcAft>
              <a:buClr>
                <a:schemeClr val="lt1"/>
              </a:buClr>
              <a:buSzPts val="2200"/>
              <a:buNone/>
            </a:pPr>
            <a:r>
              <a:rPr lang="en-US" sz="2200" b="0" i="0" u="none">
                <a:solidFill>
                  <a:schemeClr val="lt1"/>
                </a:solidFill>
                <a:latin typeface="Cambria"/>
                <a:ea typeface="Cambria"/>
                <a:cs typeface="Cambria"/>
                <a:sym typeface="Cambria"/>
              </a:rPr>
              <a:t>(no earlier than 14 days before State Assembly).</a:t>
            </a:r>
            <a:endParaRPr/>
          </a:p>
          <a:p>
            <a:pPr marL="282575" lvl="0" indent="-282575" algn="l" rtl="0">
              <a:lnSpc>
                <a:spcPct val="10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District Candidates to the Republican Primary Election Ballot:</a:t>
            </a:r>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sng">
                <a:solidFill>
                  <a:schemeClr val="lt1"/>
                </a:solidFill>
                <a:latin typeface="Cambria"/>
                <a:ea typeface="Cambria"/>
                <a:cs typeface="Cambria"/>
                <a:sym typeface="Cambria"/>
              </a:rPr>
              <a:t>Congressional Candidate, State Board of Education, CU Regents</a:t>
            </a:r>
            <a:endParaRPr/>
          </a:p>
          <a:p>
            <a:pPr marL="282575" lvl="0" indent="-282575" algn="l" rtl="0">
              <a:lnSpc>
                <a:spcPct val="9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National Delegates to RNC National Convention</a:t>
            </a:r>
            <a:endParaRPr/>
          </a:p>
          <a:p>
            <a:pPr marL="282575" lvl="0" indent="-282575" algn="l" rtl="0">
              <a:lnSpc>
                <a:spcPct val="90000"/>
              </a:lnSpc>
              <a:spcBef>
                <a:spcPts val="20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Designation of Vacancy Committees:</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Central Committee membership</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Designation or Nomination</a:t>
            </a:r>
            <a:endParaRPr/>
          </a:p>
          <a:p>
            <a:pPr marL="577850" lvl="1" indent="-295275" algn="l" rtl="0">
              <a:lnSpc>
                <a:spcPct val="90000"/>
              </a:lnSpc>
              <a:spcBef>
                <a:spcPts val="600"/>
              </a:spcBef>
              <a:spcAft>
                <a:spcPts val="0"/>
              </a:spcAft>
              <a:buClr>
                <a:schemeClr val="lt1"/>
              </a:buClr>
              <a:buSzPts val="2200"/>
              <a:buFont typeface="Noto Sans Symbols"/>
              <a:buChar char="⚫"/>
            </a:pPr>
            <a:r>
              <a:rPr lang="en-US" sz="2200" b="0" i="0" u="none">
                <a:solidFill>
                  <a:schemeClr val="lt1"/>
                </a:solidFill>
                <a:latin typeface="Cambria"/>
                <a:ea typeface="Cambria"/>
                <a:cs typeface="Cambria"/>
                <a:sym typeface="Cambria"/>
              </a:rPr>
              <a:t>Vacancy in Elective Office NOT APPLICABLE</a:t>
            </a:r>
            <a:endParaRPr/>
          </a:p>
          <a:p>
            <a:pPr marL="282575" lvl="0" indent="-142875" algn="l" rtl="0">
              <a:spcBef>
                <a:spcPts val="2000"/>
              </a:spcBef>
              <a:spcAft>
                <a:spcPts val="0"/>
              </a:spcAft>
              <a:buClr>
                <a:schemeClr val="lt1"/>
              </a:buClr>
              <a:buSzPts val="2200"/>
              <a:buNone/>
            </a:pPr>
            <a:endParaRPr sz="22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1"/>
          <p:cNvSpPr txBox="1">
            <a:spLocks noGrp="1"/>
          </p:cNvSpPr>
          <p:nvPr>
            <p:ph type="title"/>
          </p:nvPr>
        </p:nvSpPr>
        <p:spPr>
          <a:xfrm>
            <a:off x="779462" y="381000"/>
            <a:ext cx="7583487" cy="1044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DDF53D"/>
              </a:buClr>
              <a:buSzPts val="3200"/>
              <a:buFont typeface="Cambria"/>
              <a:buNone/>
            </a:pPr>
            <a:r>
              <a:rPr lang="en-US" sz="3200" b="0" i="0" u="none">
                <a:solidFill>
                  <a:srgbClr val="DDF53D"/>
                </a:solidFill>
                <a:latin typeface="Cambria"/>
                <a:ea typeface="Cambria"/>
                <a:cs typeface="Cambria"/>
                <a:sym typeface="Cambria"/>
              </a:rPr>
              <a:t>State Republican Assembly</a:t>
            </a:r>
            <a:endParaRPr/>
          </a:p>
        </p:txBody>
      </p:sp>
      <p:sp>
        <p:nvSpPr>
          <p:cNvPr id="441" name="Google Shape;441;p31"/>
          <p:cNvSpPr txBox="1">
            <a:spLocks noGrp="1"/>
          </p:cNvSpPr>
          <p:nvPr>
            <p:ph type="body" idx="1"/>
          </p:nvPr>
        </p:nvSpPr>
        <p:spPr>
          <a:xfrm>
            <a:off x="533400" y="1600200"/>
            <a:ext cx="7829550" cy="4437062"/>
          </a:xfrm>
          <a:prstGeom prst="rect">
            <a:avLst/>
          </a:prstGeom>
          <a:noFill/>
          <a:ln>
            <a:noFill/>
          </a:ln>
        </p:spPr>
        <p:txBody>
          <a:bodyPr spcFirstLastPara="1" wrap="square" lIns="91425" tIns="45700" rIns="91425" bIns="45700" anchor="t" anchorCtr="0">
            <a:noAutofit/>
          </a:bodyPr>
          <a:lstStyle/>
          <a:p>
            <a:pPr marL="282575" lvl="0" indent="-282575" algn="l" rtl="0">
              <a:lnSpc>
                <a:spcPct val="100000"/>
              </a:lnSpc>
              <a:spcBef>
                <a:spcPts val="0"/>
              </a:spcBef>
              <a:spcAft>
                <a:spcPts val="0"/>
              </a:spcAft>
              <a:buClr>
                <a:srgbClr val="FFB8B9"/>
              </a:buClr>
              <a:buSzPts val="2000"/>
              <a:buNone/>
            </a:pPr>
            <a:r>
              <a:rPr lang="en-US" sz="2000" b="1" i="0" u="none">
                <a:solidFill>
                  <a:srgbClr val="FFB8B9"/>
                </a:solidFill>
                <a:latin typeface="Cambria"/>
                <a:ea typeface="Cambria"/>
                <a:cs typeface="Cambria"/>
                <a:sym typeface="Cambria"/>
              </a:rPr>
              <a:t>Saturday, April </a:t>
            </a:r>
            <a:r>
              <a:rPr lang="en-US" sz="2000" b="1">
                <a:solidFill>
                  <a:srgbClr val="FFB8B9"/>
                </a:solidFill>
                <a:latin typeface="Cambria"/>
                <a:ea typeface="Cambria"/>
                <a:cs typeface="Cambria"/>
                <a:sym typeface="Cambria"/>
              </a:rPr>
              <a:t>6</a:t>
            </a:r>
            <a:r>
              <a:rPr lang="en-US" sz="2000" b="1" i="0" u="none" baseline="30000">
                <a:solidFill>
                  <a:srgbClr val="FFB8B9"/>
                </a:solidFill>
                <a:latin typeface="Cambria"/>
                <a:ea typeface="Cambria"/>
                <a:cs typeface="Cambria"/>
                <a:sym typeface="Cambria"/>
              </a:rPr>
              <a:t>th</a:t>
            </a:r>
            <a:r>
              <a:rPr lang="en-US" sz="2000" b="1" i="0" u="none">
                <a:solidFill>
                  <a:srgbClr val="FFB8B9"/>
                </a:solidFill>
                <a:latin typeface="Cambria"/>
                <a:ea typeface="Cambria"/>
                <a:cs typeface="Cambria"/>
                <a:sym typeface="Cambria"/>
              </a:rPr>
              <a:t> , 202</a:t>
            </a:r>
            <a:r>
              <a:rPr lang="en-US" sz="2000" b="1">
                <a:solidFill>
                  <a:srgbClr val="FFB8B9"/>
                </a:solidFill>
                <a:latin typeface="Cambria"/>
                <a:ea typeface="Cambria"/>
                <a:cs typeface="Cambria"/>
                <a:sym typeface="Cambria"/>
              </a:rPr>
              <a:t>4</a:t>
            </a:r>
            <a:r>
              <a:rPr lang="en-US" sz="2000" b="1" i="0" u="none">
                <a:solidFill>
                  <a:srgbClr val="FFB8B9"/>
                </a:solidFill>
                <a:latin typeface="Cambria"/>
                <a:ea typeface="Cambria"/>
                <a:cs typeface="Cambria"/>
                <a:sym typeface="Cambria"/>
              </a:rPr>
              <a:t> –  Colorado State Fair</a:t>
            </a:r>
            <a:r>
              <a:rPr lang="en-US" sz="2000" b="1">
                <a:solidFill>
                  <a:srgbClr val="FFB8B9"/>
                </a:solidFill>
                <a:latin typeface="Cambria"/>
                <a:ea typeface="Cambria"/>
                <a:cs typeface="Cambria"/>
                <a:sym typeface="Cambria"/>
              </a:rPr>
              <a:t>grounds </a:t>
            </a:r>
            <a:r>
              <a:rPr lang="en-US" sz="2000" b="1" i="0" u="none">
                <a:solidFill>
                  <a:srgbClr val="FFB8B9"/>
                </a:solidFill>
                <a:latin typeface="Cambria"/>
                <a:ea typeface="Cambria"/>
                <a:cs typeface="Cambria"/>
                <a:sym typeface="Cambria"/>
              </a:rPr>
              <a:t>| </a:t>
            </a:r>
            <a:r>
              <a:rPr lang="en-US" sz="2000" b="1">
                <a:solidFill>
                  <a:srgbClr val="FFB8B9"/>
                </a:solidFill>
                <a:latin typeface="Cambria"/>
                <a:ea typeface="Cambria"/>
                <a:cs typeface="Cambria"/>
                <a:sym typeface="Cambria"/>
              </a:rPr>
              <a:t>Pueblo</a:t>
            </a:r>
            <a:endParaRPr/>
          </a:p>
          <a:p>
            <a:pPr marL="282575" lvl="0" indent="-282575" algn="l" rtl="0">
              <a:lnSpc>
                <a:spcPct val="100000"/>
              </a:lnSpc>
              <a:spcBef>
                <a:spcPts val="20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Designation of Statewide Candidates to the Republican Primary Election Ballot:</a:t>
            </a:r>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sng">
                <a:solidFill>
                  <a:schemeClr val="lt1"/>
                </a:solidFill>
                <a:latin typeface="Cambria"/>
                <a:ea typeface="Cambria"/>
                <a:cs typeface="Cambria"/>
                <a:sym typeface="Cambria"/>
              </a:rPr>
              <a:t>US </a:t>
            </a:r>
            <a:r>
              <a:rPr lang="en-US" u="sng">
                <a:latin typeface="Cambria"/>
                <a:ea typeface="Cambria"/>
                <a:cs typeface="Cambria"/>
                <a:sym typeface="Cambria"/>
              </a:rPr>
              <a:t>House Representative</a:t>
            </a:r>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sng">
                <a:solidFill>
                  <a:schemeClr val="lt1"/>
                </a:solidFill>
                <a:latin typeface="Cambria"/>
                <a:ea typeface="Cambria"/>
                <a:cs typeface="Cambria"/>
                <a:sym typeface="Cambria"/>
              </a:rPr>
              <a:t>National Committeeman</a:t>
            </a:r>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sng">
                <a:solidFill>
                  <a:schemeClr val="lt1"/>
                </a:solidFill>
                <a:latin typeface="Cambria"/>
                <a:ea typeface="Cambria"/>
                <a:cs typeface="Cambria"/>
                <a:sym typeface="Cambria"/>
              </a:rPr>
              <a:t>National Committeewoman</a:t>
            </a:r>
            <a:endParaRPr/>
          </a:p>
          <a:p>
            <a:pPr marL="577850" lvl="1" indent="-295275" algn="l" rtl="0">
              <a:lnSpc>
                <a:spcPct val="100000"/>
              </a:lnSpc>
              <a:spcBef>
                <a:spcPts val="600"/>
              </a:spcBef>
              <a:spcAft>
                <a:spcPts val="0"/>
              </a:spcAft>
              <a:buClr>
                <a:schemeClr val="lt1"/>
              </a:buClr>
              <a:buSzPts val="2000"/>
              <a:buFont typeface="Noto Sans Symbols"/>
              <a:buChar char="⚫"/>
            </a:pPr>
            <a:r>
              <a:rPr lang="en-US" sz="2000" b="0" i="0" u="sng">
                <a:solidFill>
                  <a:schemeClr val="lt1"/>
                </a:solidFill>
                <a:latin typeface="Cambria"/>
                <a:ea typeface="Cambria"/>
                <a:cs typeface="Cambria"/>
                <a:sym typeface="Cambria"/>
              </a:rPr>
              <a:t>National Delegates to RNC Convention</a:t>
            </a:r>
            <a:endParaRPr/>
          </a:p>
          <a:p>
            <a:pPr marL="282575" lvl="0" indent="-282575" algn="l" rtl="0">
              <a:lnSpc>
                <a:spcPct val="90000"/>
              </a:lnSpc>
              <a:spcBef>
                <a:spcPts val="2000"/>
              </a:spcBef>
              <a:spcAft>
                <a:spcPts val="0"/>
              </a:spcAft>
              <a:buClr>
                <a:schemeClr val="lt1"/>
              </a:buClr>
              <a:buSzPts val="2000"/>
              <a:buFont typeface="Noto Sans Symbols"/>
              <a:buChar char="⚫"/>
            </a:pPr>
            <a:r>
              <a:rPr lang="en-US" sz="2000" b="0" i="0" u="none">
                <a:solidFill>
                  <a:schemeClr val="lt1"/>
                </a:solidFill>
                <a:latin typeface="Cambria"/>
                <a:ea typeface="Cambria"/>
                <a:cs typeface="Cambria"/>
                <a:sym typeface="Cambria"/>
              </a:rPr>
              <a:t>Adoption of Party Platform Resolutions</a:t>
            </a:r>
            <a:endParaRPr/>
          </a:p>
          <a:p>
            <a:pPr marL="282575" lvl="0" indent="-155575" algn="l" rtl="0">
              <a:spcBef>
                <a:spcPts val="2000"/>
              </a:spcBef>
              <a:spcAft>
                <a:spcPts val="0"/>
              </a:spcAft>
              <a:buClr>
                <a:schemeClr val="lt1"/>
              </a:buClr>
              <a:buSzPts val="2000"/>
              <a:buNone/>
            </a:pPr>
            <a:endParaRPr sz="2000" b="0" i="0" u="none">
              <a:solidFill>
                <a:schemeClr val="lt1"/>
              </a:solidFill>
              <a:latin typeface="Cambria"/>
              <a:ea typeface="Cambria"/>
              <a:cs typeface="Cambria"/>
              <a:sym typeface="Cambria"/>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2"/>
          <p:cNvSpPr txBox="1">
            <a:spLocks noGrp="1"/>
          </p:cNvSpPr>
          <p:nvPr>
            <p:ph type="title"/>
          </p:nvPr>
        </p:nvSpPr>
        <p:spPr>
          <a:xfrm>
            <a:off x="333450" y="2857675"/>
            <a:ext cx="8029500" cy="3925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2300" b="0" i="0" u="sng">
                <a:solidFill>
                  <a:schemeClr val="lt1"/>
                </a:solidFill>
                <a:latin typeface="Cambria"/>
                <a:ea typeface="Cambria"/>
                <a:cs typeface="Cambria"/>
                <a:sym typeface="Cambria"/>
              </a:rPr>
            </a:br>
            <a:br>
              <a:rPr lang="en-US" sz="2300" b="0" i="0" u="none">
                <a:solidFill>
                  <a:schemeClr val="lt1"/>
                </a:solidFill>
                <a:latin typeface="Cambria"/>
                <a:ea typeface="Cambria"/>
                <a:cs typeface="Cambria"/>
                <a:sym typeface="Cambria"/>
              </a:rPr>
            </a:br>
            <a:br>
              <a:rPr lang="en-US" sz="1500" b="0" i="0" u="none">
                <a:solidFill>
                  <a:schemeClr val="lt1"/>
                </a:solidFill>
                <a:latin typeface="Cambria"/>
                <a:ea typeface="Cambria"/>
                <a:cs typeface="Cambria"/>
                <a:sym typeface="Cambria"/>
              </a:rPr>
            </a:br>
            <a:r>
              <a:rPr lang="en-US" sz="2500" b="0" i="0" u="none">
                <a:solidFill>
                  <a:schemeClr val="lt1"/>
                </a:solidFill>
                <a:latin typeface="Cambria"/>
                <a:ea typeface="Cambria"/>
                <a:cs typeface="Cambria"/>
                <a:sym typeface="Cambria"/>
              </a:rPr>
              <a:t> </a:t>
            </a:r>
            <a:br>
              <a:rPr lang="en-US" sz="2500" b="0" i="0" u="none">
                <a:solidFill>
                  <a:schemeClr val="lt1"/>
                </a:solidFill>
                <a:latin typeface="Cambria"/>
                <a:ea typeface="Cambria"/>
                <a:cs typeface="Cambria"/>
                <a:sym typeface="Cambria"/>
              </a:rPr>
            </a:br>
            <a:endParaRPr sz="2000" u="sng">
              <a:latin typeface="Cambria"/>
              <a:ea typeface="Cambria"/>
              <a:cs typeface="Cambria"/>
              <a:sym typeface="Cambria"/>
            </a:endParaRPr>
          </a:p>
          <a:p>
            <a:pPr marL="0" lvl="0" indent="0" algn="l" rtl="0">
              <a:lnSpc>
                <a:spcPct val="100000"/>
              </a:lnSpc>
              <a:spcBef>
                <a:spcPts val="0"/>
              </a:spcBef>
              <a:spcAft>
                <a:spcPts val="0"/>
              </a:spcAft>
              <a:buClr>
                <a:schemeClr val="lt1"/>
              </a:buClr>
              <a:buSzPts val="3000"/>
              <a:buFont typeface="Cambria"/>
              <a:buNone/>
            </a:pPr>
            <a:endParaRPr sz="2000" u="sng">
              <a:latin typeface="Cambria"/>
              <a:ea typeface="Cambria"/>
              <a:cs typeface="Cambria"/>
              <a:sym typeface="Cambria"/>
            </a:endParaRPr>
          </a:p>
          <a:p>
            <a:pPr marL="0" lvl="0" indent="0" algn="l" rtl="0">
              <a:lnSpc>
                <a:spcPct val="100000"/>
              </a:lnSpc>
              <a:spcBef>
                <a:spcPts val="0"/>
              </a:spcBef>
              <a:spcAft>
                <a:spcPts val="0"/>
              </a:spcAft>
              <a:buClr>
                <a:schemeClr val="lt1"/>
              </a:buClr>
              <a:buSzPts val="3000"/>
              <a:buFont typeface="Cambria"/>
              <a:buNone/>
            </a:pPr>
            <a:r>
              <a:rPr lang="en-US" sz="2500" b="0" i="0" u="sng">
                <a:solidFill>
                  <a:schemeClr val="lt1"/>
                </a:solidFill>
                <a:latin typeface="Cambria"/>
                <a:ea typeface="Cambria"/>
                <a:cs typeface="Cambria"/>
                <a:sym typeface="Cambria"/>
              </a:rPr>
              <a:t>Primary Election Day</a:t>
            </a:r>
            <a:r>
              <a:rPr lang="en-US" sz="2000" b="0" i="0" u="none">
                <a:solidFill>
                  <a:schemeClr val="lt1"/>
                </a:solidFill>
                <a:latin typeface="Cambria"/>
                <a:ea typeface="Cambria"/>
                <a:cs typeface="Cambria"/>
                <a:sym typeface="Cambria"/>
              </a:rPr>
              <a:t>:  </a:t>
            </a:r>
            <a:br>
              <a:rPr lang="en-US" sz="2000" b="0" i="0" u="none">
                <a:solidFill>
                  <a:schemeClr val="lt1"/>
                </a:solidFill>
                <a:latin typeface="Cambria"/>
                <a:ea typeface="Cambria"/>
                <a:cs typeface="Cambria"/>
                <a:sym typeface="Cambria"/>
              </a:rPr>
            </a:br>
            <a:br>
              <a:rPr lang="en-US" sz="2000" b="0" i="0" u="none">
                <a:solidFill>
                  <a:schemeClr val="lt1"/>
                </a:solidFill>
                <a:latin typeface="Cambria"/>
                <a:ea typeface="Cambria"/>
                <a:cs typeface="Cambria"/>
                <a:sym typeface="Cambria"/>
              </a:rPr>
            </a:br>
            <a:r>
              <a:rPr lang="en-US" sz="2000" b="0" i="0" u="none">
                <a:solidFill>
                  <a:schemeClr val="lt1"/>
                </a:solidFill>
                <a:latin typeface="Cambria"/>
                <a:ea typeface="Cambria"/>
                <a:cs typeface="Cambria"/>
                <a:sym typeface="Cambria"/>
              </a:rPr>
              <a:t>	</a:t>
            </a:r>
            <a:r>
              <a:rPr lang="en-US" sz="2800" b="0" i="0" u="none">
                <a:solidFill>
                  <a:srgbClr val="FFB8B9"/>
                </a:solidFill>
                <a:latin typeface="Cambria"/>
                <a:ea typeface="Cambria"/>
                <a:cs typeface="Cambria"/>
                <a:sym typeface="Cambria"/>
              </a:rPr>
              <a:t>Tuesday, June </a:t>
            </a:r>
            <a:r>
              <a:rPr lang="en-US" sz="2800">
                <a:solidFill>
                  <a:srgbClr val="FFB8B9"/>
                </a:solidFill>
                <a:latin typeface="Cambria"/>
                <a:ea typeface="Cambria"/>
                <a:cs typeface="Cambria"/>
                <a:sym typeface="Cambria"/>
              </a:rPr>
              <a:t>25</a:t>
            </a:r>
            <a:r>
              <a:rPr lang="en-US" sz="2800" b="0" i="0" u="none" baseline="30000">
                <a:solidFill>
                  <a:srgbClr val="FFB8B9"/>
                </a:solidFill>
                <a:latin typeface="Cambria"/>
                <a:ea typeface="Cambria"/>
                <a:cs typeface="Cambria"/>
                <a:sym typeface="Cambria"/>
              </a:rPr>
              <a:t>th</a:t>
            </a:r>
            <a:r>
              <a:rPr lang="en-US" sz="2800" b="0" i="0" u="none">
                <a:solidFill>
                  <a:srgbClr val="FFB8B9"/>
                </a:solidFill>
                <a:latin typeface="Cambria"/>
                <a:ea typeface="Cambria"/>
                <a:cs typeface="Cambria"/>
                <a:sym typeface="Cambria"/>
              </a:rPr>
              <a:t>, 202</a:t>
            </a:r>
            <a:r>
              <a:rPr lang="en-US" sz="2800">
                <a:solidFill>
                  <a:srgbClr val="FFB8B9"/>
                </a:solidFill>
                <a:latin typeface="Cambria"/>
                <a:ea typeface="Cambria"/>
                <a:cs typeface="Cambria"/>
                <a:sym typeface="Cambria"/>
              </a:rPr>
              <a:t>4</a:t>
            </a:r>
            <a:r>
              <a:rPr lang="en-US" sz="2800" b="0" i="0" u="none">
                <a:solidFill>
                  <a:srgbClr val="FFB8B9"/>
                </a:solidFill>
                <a:latin typeface="Cambria"/>
                <a:ea typeface="Cambria"/>
                <a:cs typeface="Cambria"/>
                <a:sym typeface="Cambria"/>
              </a:rPr>
              <a:t> </a:t>
            </a:r>
            <a:br>
              <a:rPr lang="en-US" sz="2000" b="0" i="0" u="none">
                <a:solidFill>
                  <a:schemeClr val="lt1"/>
                </a:solidFill>
                <a:latin typeface="Cambria"/>
                <a:ea typeface="Cambria"/>
                <a:cs typeface="Cambria"/>
                <a:sym typeface="Cambria"/>
              </a:rPr>
            </a:br>
            <a:br>
              <a:rPr lang="en-US" sz="2000" b="0" i="0" u="none">
                <a:solidFill>
                  <a:schemeClr val="lt1"/>
                </a:solidFill>
                <a:latin typeface="Cambria"/>
                <a:ea typeface="Cambria"/>
                <a:cs typeface="Cambria"/>
                <a:sym typeface="Cambria"/>
              </a:rPr>
            </a:br>
            <a:endParaRPr sz="2000">
              <a:latin typeface="Cambria"/>
              <a:ea typeface="Cambria"/>
              <a:cs typeface="Cambria"/>
              <a:sym typeface="Cambria"/>
            </a:endParaRPr>
          </a:p>
          <a:p>
            <a:pPr marL="0" lvl="0" indent="0" algn="l" rtl="0">
              <a:lnSpc>
                <a:spcPct val="100000"/>
              </a:lnSpc>
              <a:spcBef>
                <a:spcPts val="0"/>
              </a:spcBef>
              <a:spcAft>
                <a:spcPts val="0"/>
              </a:spcAft>
              <a:buClr>
                <a:schemeClr val="lt1"/>
              </a:buClr>
              <a:buSzPts val="3000"/>
              <a:buFont typeface="Cambria"/>
              <a:buNone/>
            </a:pPr>
            <a:r>
              <a:rPr lang="en-US" sz="2500" b="0" i="0" u="sng">
                <a:solidFill>
                  <a:schemeClr val="lt1"/>
                </a:solidFill>
                <a:latin typeface="Cambria"/>
                <a:ea typeface="Cambria"/>
                <a:cs typeface="Cambria"/>
                <a:sym typeface="Cambria"/>
              </a:rPr>
              <a:t>General Election Day</a:t>
            </a:r>
            <a:r>
              <a:rPr lang="en-US" sz="2500" b="0" i="0" u="none">
                <a:solidFill>
                  <a:schemeClr val="lt1"/>
                </a:solidFill>
                <a:latin typeface="Cambria"/>
                <a:ea typeface="Cambria"/>
                <a:cs typeface="Cambria"/>
                <a:sym typeface="Cambria"/>
              </a:rPr>
              <a:t>:</a:t>
            </a:r>
            <a:r>
              <a:rPr lang="en-US" sz="2000" b="0" i="0" u="none">
                <a:solidFill>
                  <a:schemeClr val="lt1"/>
                </a:solidFill>
                <a:latin typeface="Cambria"/>
                <a:ea typeface="Cambria"/>
                <a:cs typeface="Cambria"/>
                <a:sym typeface="Cambria"/>
              </a:rPr>
              <a:t>  </a:t>
            </a:r>
            <a:br>
              <a:rPr lang="en-US" sz="2000" b="0" i="0" u="none">
                <a:solidFill>
                  <a:schemeClr val="lt1"/>
                </a:solidFill>
                <a:latin typeface="Cambria"/>
                <a:ea typeface="Cambria"/>
                <a:cs typeface="Cambria"/>
                <a:sym typeface="Cambria"/>
              </a:rPr>
            </a:br>
            <a:br>
              <a:rPr lang="en-US" sz="2000" b="0" i="0" u="none">
                <a:solidFill>
                  <a:schemeClr val="lt1"/>
                </a:solidFill>
                <a:latin typeface="Cambria"/>
                <a:ea typeface="Cambria"/>
                <a:cs typeface="Cambria"/>
                <a:sym typeface="Cambria"/>
              </a:rPr>
            </a:br>
            <a:r>
              <a:rPr lang="en-US" sz="2000" b="0" i="0" u="none">
                <a:solidFill>
                  <a:schemeClr val="lt1"/>
                </a:solidFill>
                <a:latin typeface="Cambria"/>
                <a:ea typeface="Cambria"/>
                <a:cs typeface="Cambria"/>
                <a:sym typeface="Cambria"/>
              </a:rPr>
              <a:t>	</a:t>
            </a:r>
            <a:r>
              <a:rPr lang="en-US" sz="2800" b="0" i="0" u="none">
                <a:solidFill>
                  <a:srgbClr val="FFB8B9"/>
                </a:solidFill>
                <a:latin typeface="Cambria"/>
                <a:ea typeface="Cambria"/>
                <a:cs typeface="Cambria"/>
                <a:sym typeface="Cambria"/>
              </a:rPr>
              <a:t>Tuesday, November </a:t>
            </a:r>
            <a:r>
              <a:rPr lang="en-US" sz="2800">
                <a:solidFill>
                  <a:srgbClr val="FFB8B9"/>
                </a:solidFill>
                <a:latin typeface="Cambria"/>
                <a:ea typeface="Cambria"/>
                <a:cs typeface="Cambria"/>
                <a:sym typeface="Cambria"/>
              </a:rPr>
              <a:t>5</a:t>
            </a:r>
            <a:r>
              <a:rPr lang="en-US" sz="2800" baseline="30000">
                <a:solidFill>
                  <a:srgbClr val="FFB8B9"/>
                </a:solidFill>
                <a:latin typeface="Cambria"/>
                <a:ea typeface="Cambria"/>
                <a:cs typeface="Cambria"/>
                <a:sym typeface="Cambria"/>
              </a:rPr>
              <a:t>th</a:t>
            </a:r>
            <a:r>
              <a:rPr lang="en-US" sz="2800" b="0" i="0" u="none">
                <a:solidFill>
                  <a:srgbClr val="FFB8B9"/>
                </a:solidFill>
                <a:latin typeface="Cambria"/>
                <a:ea typeface="Cambria"/>
                <a:cs typeface="Cambria"/>
                <a:sym typeface="Cambria"/>
              </a:rPr>
              <a:t>, 202</a:t>
            </a:r>
            <a:r>
              <a:rPr lang="en-US" sz="2800">
                <a:solidFill>
                  <a:srgbClr val="FFB8B9"/>
                </a:solidFill>
                <a:latin typeface="Cambria"/>
                <a:ea typeface="Cambria"/>
                <a:cs typeface="Cambria"/>
                <a:sym typeface="Cambria"/>
              </a:rPr>
              <a:t>4</a:t>
            </a:r>
            <a:br>
              <a:rPr lang="en-US" sz="1300" b="0" i="0" u="none">
                <a:solidFill>
                  <a:srgbClr val="FFB8B9"/>
                </a:solidFill>
                <a:latin typeface="Cambria"/>
                <a:ea typeface="Cambria"/>
                <a:cs typeface="Cambria"/>
                <a:sym typeface="Cambria"/>
              </a:rPr>
            </a:br>
            <a:br>
              <a:rPr lang="en-US" sz="1800" b="0" i="0" u="none">
                <a:solidFill>
                  <a:srgbClr val="FFB8B9"/>
                </a:solidFill>
                <a:latin typeface="Cambria"/>
                <a:ea typeface="Cambria"/>
                <a:cs typeface="Cambria"/>
                <a:sym typeface="Cambria"/>
              </a:rPr>
            </a:br>
            <a:br>
              <a:rPr lang="en-US" sz="1800" b="0" i="0" u="none">
                <a:solidFill>
                  <a:srgbClr val="FFB8B9"/>
                </a:solidFill>
                <a:latin typeface="Cambria"/>
                <a:ea typeface="Cambria"/>
                <a:cs typeface="Cambria"/>
                <a:sym typeface="Cambria"/>
              </a:rPr>
            </a:br>
            <a:endParaRPr sz="3100"/>
          </a:p>
        </p:txBody>
      </p:sp>
      <p:sp>
        <p:nvSpPr>
          <p:cNvPr id="447" name="Google Shape;447;p32"/>
          <p:cNvSpPr txBox="1"/>
          <p:nvPr/>
        </p:nvSpPr>
        <p:spPr>
          <a:xfrm>
            <a:off x="333450" y="1070725"/>
            <a:ext cx="5651100" cy="130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lt1"/>
              </a:buClr>
              <a:buSzPts val="3000"/>
              <a:buFont typeface="Cambria"/>
              <a:buNone/>
            </a:pPr>
            <a:r>
              <a:rPr lang="en-US" sz="2500" u="sng">
                <a:solidFill>
                  <a:schemeClr val="lt1"/>
                </a:solidFill>
                <a:latin typeface="Cambria"/>
                <a:ea typeface="Cambria"/>
                <a:cs typeface="Cambria"/>
                <a:sym typeface="Cambria"/>
              </a:rPr>
              <a:t>Presidential Preference Primary</a:t>
            </a:r>
            <a:endParaRPr sz="2500" u="sng">
              <a:solidFill>
                <a:schemeClr val="lt1"/>
              </a:solidFill>
              <a:latin typeface="Cambria"/>
              <a:ea typeface="Cambria"/>
              <a:cs typeface="Cambria"/>
              <a:sym typeface="Cambria"/>
            </a:endParaRPr>
          </a:p>
          <a:p>
            <a:pPr marL="0" lvl="0" indent="0" algn="l" rtl="0">
              <a:spcBef>
                <a:spcPts val="0"/>
              </a:spcBef>
              <a:spcAft>
                <a:spcPts val="0"/>
              </a:spcAft>
              <a:buClr>
                <a:schemeClr val="lt1"/>
              </a:buClr>
              <a:buSzPts val="3000"/>
              <a:buFont typeface="Cambria"/>
              <a:buNone/>
            </a:pPr>
            <a:endParaRPr sz="2000" u="sng">
              <a:solidFill>
                <a:schemeClr val="lt1"/>
              </a:solidFill>
              <a:latin typeface="Cambria"/>
              <a:ea typeface="Cambria"/>
              <a:cs typeface="Cambria"/>
              <a:sym typeface="Cambria"/>
            </a:endParaRPr>
          </a:p>
          <a:p>
            <a:pPr marL="0" lvl="0" indent="457200" algn="l" rtl="0">
              <a:spcBef>
                <a:spcPts val="0"/>
              </a:spcBef>
              <a:spcAft>
                <a:spcPts val="0"/>
              </a:spcAft>
              <a:buClr>
                <a:schemeClr val="lt1"/>
              </a:buClr>
              <a:buSzPts val="3000"/>
              <a:buFont typeface="Cambria"/>
              <a:buNone/>
            </a:pPr>
            <a:r>
              <a:rPr lang="en-US" sz="2800">
                <a:solidFill>
                  <a:srgbClr val="FFB8B9"/>
                </a:solidFill>
                <a:latin typeface="Cambria"/>
                <a:ea typeface="Cambria"/>
                <a:cs typeface="Cambria"/>
                <a:sym typeface="Cambria"/>
              </a:rPr>
              <a:t>Tuesday, March 5</a:t>
            </a:r>
            <a:r>
              <a:rPr lang="en-US" sz="2800" baseline="30000">
                <a:solidFill>
                  <a:srgbClr val="FFB8B9"/>
                </a:solidFill>
                <a:latin typeface="Cambria"/>
                <a:ea typeface="Cambria"/>
                <a:cs typeface="Cambria"/>
                <a:sym typeface="Cambria"/>
              </a:rPr>
              <a:t>th</a:t>
            </a:r>
            <a:r>
              <a:rPr lang="en-US" sz="2800">
                <a:solidFill>
                  <a:srgbClr val="FFB8B9"/>
                </a:solidFill>
                <a:latin typeface="Cambria"/>
                <a:ea typeface="Cambria"/>
                <a:cs typeface="Cambria"/>
                <a:sym typeface="Cambria"/>
              </a:rPr>
              <a:t>, 2024 </a:t>
            </a:r>
            <a:endParaRPr sz="2200">
              <a:solidFill>
                <a:schemeClr val="lt1"/>
              </a:solidFill>
              <a:latin typeface="Trebuchet MS"/>
              <a:ea typeface="Trebuchet MS"/>
              <a:cs typeface="Trebuchet MS"/>
              <a:sym typeface="Trebuchet MS"/>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3"/>
          <p:cNvSpPr txBox="1">
            <a:spLocks noGrp="1"/>
          </p:cNvSpPr>
          <p:nvPr>
            <p:ph type="ctrTitle"/>
          </p:nvPr>
        </p:nvSpPr>
        <p:spPr>
          <a:xfrm>
            <a:off x="2269825" y="1862150"/>
            <a:ext cx="4800600" cy="4114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4500"/>
              <a:buFont typeface="Cambria"/>
              <a:buNone/>
            </a:pPr>
            <a:r>
              <a:rPr lang="en-US" sz="4500" b="0" i="0" u="none">
                <a:solidFill>
                  <a:schemeClr val="lt1"/>
                </a:solidFill>
                <a:latin typeface="Cambria"/>
                <a:ea typeface="Cambria"/>
                <a:cs typeface="Cambria"/>
                <a:sym typeface="Cambria"/>
              </a:rPr>
              <a:t>Questions           and Discussion</a:t>
            </a:r>
            <a:br>
              <a:rPr lang="en-US" sz="4500" b="0" i="0" u="none">
                <a:solidFill>
                  <a:schemeClr val="lt1"/>
                </a:solidFill>
                <a:latin typeface="Cambria"/>
                <a:ea typeface="Cambria"/>
                <a:cs typeface="Cambria"/>
                <a:sym typeface="Cambria"/>
              </a:rPr>
            </a:br>
            <a:br>
              <a:rPr lang="en-US" sz="3000" b="0" i="0" u="none">
                <a:solidFill>
                  <a:schemeClr val="lt1"/>
                </a:solidFill>
                <a:latin typeface="Cambria"/>
                <a:ea typeface="Cambria"/>
                <a:cs typeface="Cambria"/>
                <a:sym typeface="Cambria"/>
              </a:rPr>
            </a:br>
            <a:br>
              <a:rPr lang="en-US" sz="3000" b="0" i="0" u="none">
                <a:solidFill>
                  <a:schemeClr val="lt1"/>
                </a:solidFill>
                <a:latin typeface="Cambria"/>
                <a:ea typeface="Cambria"/>
                <a:cs typeface="Cambria"/>
                <a:sym typeface="Cambria"/>
              </a:rPr>
            </a:br>
            <a:endParaRPr/>
          </a:p>
        </p:txBody>
      </p:sp>
      <p:pic>
        <p:nvPicPr>
          <p:cNvPr id="453" name="Google Shape;453;p33"/>
          <p:cNvPicPr preferRelativeResize="0"/>
          <p:nvPr/>
        </p:nvPicPr>
        <p:blipFill>
          <a:blip r:embed="rId3">
            <a:alphaModFix/>
          </a:blip>
          <a:stretch>
            <a:fillRect/>
          </a:stretch>
        </p:blipFill>
        <p:spPr>
          <a:xfrm>
            <a:off x="1360525" y="1204200"/>
            <a:ext cx="6619200" cy="1066800"/>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4"/>
          <p:cNvSpPr txBox="1">
            <a:spLocks noGrp="1"/>
          </p:cNvSpPr>
          <p:nvPr>
            <p:ph type="ctrTitle"/>
          </p:nvPr>
        </p:nvSpPr>
        <p:spPr>
          <a:xfrm>
            <a:off x="814150" y="1812750"/>
            <a:ext cx="7770600" cy="4475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500"/>
              <a:buFont typeface="Cambria"/>
              <a:buNone/>
            </a:pPr>
            <a:endParaRPr sz="4500">
              <a:latin typeface="Cambria"/>
              <a:ea typeface="Cambria"/>
              <a:cs typeface="Cambria"/>
              <a:sym typeface="Cambria"/>
            </a:endParaRPr>
          </a:p>
          <a:p>
            <a:pPr marL="0" lvl="0" indent="0" algn="ctr" rtl="0">
              <a:spcBef>
                <a:spcPts val="0"/>
              </a:spcBef>
              <a:spcAft>
                <a:spcPts val="0"/>
              </a:spcAft>
              <a:buClr>
                <a:schemeClr val="lt1"/>
              </a:buClr>
              <a:buSzPts val="4500"/>
              <a:buFont typeface="Cambria"/>
              <a:buNone/>
            </a:pPr>
            <a:endParaRPr sz="3200">
              <a:latin typeface="Cambria"/>
              <a:ea typeface="Cambria"/>
              <a:cs typeface="Cambria"/>
              <a:sym typeface="Cambria"/>
            </a:endParaRPr>
          </a:p>
          <a:p>
            <a:pPr marL="0" lvl="0" indent="0" algn="ctr" rtl="0">
              <a:lnSpc>
                <a:spcPct val="100000"/>
              </a:lnSpc>
              <a:spcBef>
                <a:spcPts val="0"/>
              </a:spcBef>
              <a:spcAft>
                <a:spcPts val="0"/>
              </a:spcAft>
              <a:buClr>
                <a:schemeClr val="lt1"/>
              </a:buClr>
              <a:buSzPts val="4500"/>
              <a:buFont typeface="Cambria"/>
              <a:buNone/>
            </a:pPr>
            <a:endParaRPr sz="3200">
              <a:latin typeface="Cambria"/>
              <a:ea typeface="Cambria"/>
              <a:cs typeface="Cambria"/>
              <a:sym typeface="Cambria"/>
            </a:endParaRPr>
          </a:p>
          <a:p>
            <a:pPr marL="0" lvl="0" indent="0" algn="ctr" rtl="0">
              <a:lnSpc>
                <a:spcPct val="100000"/>
              </a:lnSpc>
              <a:spcBef>
                <a:spcPts val="0"/>
              </a:spcBef>
              <a:spcAft>
                <a:spcPts val="0"/>
              </a:spcAft>
              <a:buClr>
                <a:schemeClr val="lt1"/>
              </a:buClr>
              <a:buSzPts val="4500"/>
              <a:buFont typeface="Cambria"/>
              <a:buNone/>
            </a:pPr>
            <a:endParaRPr sz="3200">
              <a:latin typeface="Cambria"/>
              <a:ea typeface="Cambria"/>
              <a:cs typeface="Cambria"/>
              <a:sym typeface="Cambria"/>
            </a:endParaRPr>
          </a:p>
          <a:p>
            <a:pPr marL="0" lvl="0" indent="0" algn="ctr" rtl="0">
              <a:lnSpc>
                <a:spcPct val="100000"/>
              </a:lnSpc>
              <a:spcBef>
                <a:spcPts val="0"/>
              </a:spcBef>
              <a:spcAft>
                <a:spcPts val="0"/>
              </a:spcAft>
              <a:buClr>
                <a:schemeClr val="lt1"/>
              </a:buClr>
              <a:buSzPts val="4500"/>
              <a:buFont typeface="Cambria"/>
              <a:buNone/>
            </a:pPr>
            <a:r>
              <a:rPr lang="en-US" sz="4500" b="0" i="0" u="sng">
                <a:solidFill>
                  <a:schemeClr val="lt1"/>
                </a:solidFill>
                <a:hlinkClick r:id="rId3">
                  <a:extLst>
                    <a:ext uri="{A12FA001-AC4F-418D-AE19-62706E023703}">
                      <ahyp:hlinkClr xmlns:ahyp="http://schemas.microsoft.com/office/drawing/2018/hyperlinkcolor" val="tx"/>
                    </a:ext>
                  </a:extLst>
                </a:hlinkClick>
              </a:rPr>
              <a:t>www.cologop.or</a:t>
            </a:r>
            <a:r>
              <a:rPr lang="en-US" sz="4500" b="0" i="0" u="sng">
                <a:solidFill>
                  <a:schemeClr val="lt1"/>
                </a:solidFill>
                <a:hlinkClick r:id="rId3">
                  <a:extLst>
                    <a:ext uri="{A12FA001-AC4F-418D-AE19-62706E023703}">
                      <ahyp:hlinkClr xmlns:ahyp="http://schemas.microsoft.com/office/drawing/2018/hyperlinkcolor" val="tx"/>
                    </a:ext>
                  </a:extLst>
                </a:hlinkClick>
              </a:rPr>
              <a:t>g</a:t>
            </a:r>
            <a:endParaRPr sz="4500">
              <a:latin typeface="Cambria"/>
              <a:ea typeface="Cambria"/>
              <a:cs typeface="Cambria"/>
              <a:sym typeface="Cambria"/>
            </a:endParaRPr>
          </a:p>
          <a:p>
            <a:pPr marL="0" lvl="0" indent="0" algn="ctr" rtl="0">
              <a:lnSpc>
                <a:spcPct val="100000"/>
              </a:lnSpc>
              <a:spcBef>
                <a:spcPts val="0"/>
              </a:spcBef>
              <a:spcAft>
                <a:spcPts val="0"/>
              </a:spcAft>
              <a:buClr>
                <a:schemeClr val="lt1"/>
              </a:buClr>
              <a:buSzPts val="4500"/>
              <a:buFont typeface="Cambria"/>
              <a:buNone/>
            </a:pPr>
            <a:br>
              <a:rPr lang="en-US" sz="4500" b="0" i="0" u="none">
                <a:solidFill>
                  <a:schemeClr val="lt1"/>
                </a:solidFill>
                <a:latin typeface="Cambria"/>
                <a:ea typeface="Cambria"/>
                <a:cs typeface="Cambria"/>
                <a:sym typeface="Cambria"/>
              </a:rPr>
            </a:br>
            <a:r>
              <a:rPr lang="en-US" sz="4500" b="0" i="0" u="none">
                <a:solidFill>
                  <a:schemeClr val="lt1"/>
                </a:solidFill>
                <a:latin typeface="Cambria"/>
                <a:ea typeface="Cambria"/>
                <a:cs typeface="Cambria"/>
                <a:sym typeface="Cambria"/>
              </a:rPr>
              <a:t>Caucus Locations &amp; Pre-registration:</a:t>
            </a:r>
            <a:br>
              <a:rPr lang="en-US" sz="4500" b="0" i="0" u="none">
                <a:solidFill>
                  <a:schemeClr val="lt1"/>
                </a:solidFill>
                <a:latin typeface="Cambria"/>
                <a:ea typeface="Cambria"/>
                <a:cs typeface="Cambria"/>
                <a:sym typeface="Cambria"/>
              </a:rPr>
            </a:br>
            <a:r>
              <a:rPr lang="en-US" sz="4500" b="0" i="0" u="none">
                <a:solidFill>
                  <a:schemeClr val="lt1"/>
                </a:solidFill>
                <a:latin typeface="Cambria"/>
                <a:ea typeface="Cambria"/>
                <a:cs typeface="Cambria"/>
                <a:sym typeface="Cambria"/>
              </a:rPr>
              <a:t>caucus.cologop.org</a:t>
            </a:r>
            <a:br>
              <a:rPr lang="en-US" sz="4500" b="0" i="0" u="none">
                <a:solidFill>
                  <a:schemeClr val="lt1"/>
                </a:solidFill>
                <a:latin typeface="Cambria"/>
                <a:ea typeface="Cambria"/>
                <a:cs typeface="Cambria"/>
                <a:sym typeface="Cambria"/>
              </a:rPr>
            </a:br>
            <a:endParaRPr/>
          </a:p>
        </p:txBody>
      </p:sp>
      <p:pic>
        <p:nvPicPr>
          <p:cNvPr id="459" name="Google Shape;459;p34"/>
          <p:cNvPicPr preferRelativeResize="0"/>
          <p:nvPr/>
        </p:nvPicPr>
        <p:blipFill>
          <a:blip r:embed="rId4">
            <a:alphaModFix/>
          </a:blip>
          <a:stretch>
            <a:fillRect/>
          </a:stretch>
        </p:blipFill>
        <p:spPr>
          <a:xfrm>
            <a:off x="1625450" y="745950"/>
            <a:ext cx="6619200" cy="10668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Political Party Organization</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r>
              <a:rPr lang="en-US" sz="2500" b="0" i="0" u="none" strike="noStrike" cap="none">
                <a:solidFill>
                  <a:schemeClr val="lt1"/>
                </a:solidFill>
                <a:latin typeface="Cambria"/>
                <a:ea typeface="Cambria"/>
                <a:cs typeface="Cambria"/>
                <a:sym typeface="Cambria"/>
              </a:rPr>
              <a:t>- The principal function of a Political Party </a:t>
            </a:r>
            <a:r>
              <a:rPr lang="en-US" sz="2500" b="0" i="0" u="sng" strike="noStrike" cap="none">
                <a:solidFill>
                  <a:schemeClr val="lt1"/>
                </a:solidFill>
                <a:latin typeface="Cambria"/>
                <a:ea typeface="Cambria"/>
                <a:cs typeface="Cambria"/>
                <a:sym typeface="Cambria"/>
              </a:rPr>
              <a:t>is to nominate partisan candidates to the ballot</a:t>
            </a:r>
            <a:r>
              <a:rPr lang="en-US" sz="2500" b="0" i="0" u="none" strike="noStrike" cap="none">
                <a:solidFill>
                  <a:schemeClr val="lt1"/>
                </a:solidFill>
                <a:latin typeface="Cambria"/>
                <a:ea typeface="Cambria"/>
                <a:cs typeface="Cambria"/>
                <a:sym typeface="Cambria"/>
              </a:rPr>
              <a:t>, and to help get those candidates elected to office.</a:t>
            </a:r>
            <a:br>
              <a:rPr lang="en-US" sz="2300" b="0" i="0" u="none" strike="noStrike" cap="none">
                <a:solidFill>
                  <a:schemeClr val="lt1"/>
                </a:solidFill>
                <a:latin typeface="Cambria"/>
                <a:ea typeface="Cambria"/>
                <a:cs typeface="Cambria"/>
                <a:sym typeface="Cambria"/>
              </a:rPr>
            </a:br>
            <a:br>
              <a:rPr lang="en-US" sz="2300" b="0" i="0" u="none" strike="noStrike" cap="none">
                <a:solidFill>
                  <a:schemeClr val="lt1"/>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Statewide</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Congressional District </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State Senate and State House </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Judicial District</a:t>
            </a:r>
            <a:br>
              <a:rPr lang="en-US" sz="2300" b="0" i="0" u="none" strike="noStrike" cap="none">
                <a:solidFill>
                  <a:srgbClr val="FFB8B9"/>
                </a:solidFill>
                <a:latin typeface="Cambria"/>
                <a:ea typeface="Cambria"/>
                <a:cs typeface="Cambria"/>
                <a:sym typeface="Cambria"/>
              </a:rPr>
            </a:br>
            <a:r>
              <a:rPr lang="en-US" sz="2300" b="0" i="0" u="none" strike="noStrike" cap="none">
                <a:solidFill>
                  <a:srgbClr val="FFB8B9"/>
                </a:solidFill>
                <a:latin typeface="Cambria"/>
                <a:ea typeface="Cambria"/>
                <a:cs typeface="Cambria"/>
                <a:sym typeface="Cambria"/>
              </a:rPr>
              <a:t>- County</a:t>
            </a:r>
            <a:br>
              <a:rPr lang="en-US" sz="2300" b="0" i="0" u="none" strike="noStrike" cap="none">
                <a:solidFill>
                  <a:schemeClr val="lt1"/>
                </a:solidFill>
                <a:latin typeface="Cambria"/>
                <a:ea typeface="Cambria"/>
                <a:cs typeface="Cambria"/>
                <a:sym typeface="Cambria"/>
              </a:rPr>
            </a:br>
            <a:br>
              <a:rPr lang="en-US" sz="2300" b="0" i="0" u="none" strike="noStrike" cap="none">
                <a:solidFill>
                  <a:schemeClr val="lt1"/>
                </a:solidFill>
                <a:latin typeface="Cambria"/>
                <a:ea typeface="Cambria"/>
                <a:cs typeface="Cambria"/>
                <a:sym typeface="Cambria"/>
              </a:rPr>
            </a:br>
            <a:endParaRPr/>
          </a:p>
        </p:txBody>
      </p:sp>
      <p:pic>
        <p:nvPicPr>
          <p:cNvPr id="282" name="Google Shape;282;p4" descr="GOPelephant.jpg"/>
          <p:cNvPicPr preferRelativeResize="0"/>
          <p:nvPr/>
        </p:nvPicPr>
        <p:blipFill rotWithShape="1">
          <a:blip r:embed="rId3">
            <a:alphaModFix/>
          </a:blip>
          <a:srcRect/>
          <a:stretch/>
        </p:blipFill>
        <p:spPr>
          <a:xfrm>
            <a:off x="5029200" y="3581400"/>
            <a:ext cx="1671637" cy="1700212"/>
          </a:xfrm>
          <a:prstGeom prst="rect">
            <a:avLst/>
          </a:prstGeom>
          <a:noFill/>
          <a:ln>
            <a:noFill/>
          </a:ln>
        </p:spPr>
      </p:pic>
      <p:pic>
        <p:nvPicPr>
          <p:cNvPr id="283" name="Google Shape;283;p4" descr="Democratic-donkey.jpg"/>
          <p:cNvPicPr preferRelativeResize="0"/>
          <p:nvPr/>
        </p:nvPicPr>
        <p:blipFill rotWithShape="1">
          <a:blip r:embed="rId4">
            <a:alphaModFix/>
          </a:blip>
          <a:srcRect/>
          <a:stretch/>
        </p:blipFill>
        <p:spPr>
          <a:xfrm>
            <a:off x="6858000" y="3581400"/>
            <a:ext cx="1728787" cy="1700212"/>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
          <p:cNvSpPr txBox="1">
            <a:spLocks noGrp="1"/>
          </p:cNvSpPr>
          <p:nvPr>
            <p:ph type="title"/>
          </p:nvPr>
        </p:nvSpPr>
        <p:spPr>
          <a:xfrm>
            <a:off x="779462" y="533400"/>
            <a:ext cx="7583487" cy="579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000"/>
              <a:buFont typeface="Cambria"/>
              <a:buNone/>
            </a:pPr>
            <a:br>
              <a:rPr lang="en-US" sz="3000" b="0" i="0" u="none">
                <a:solidFill>
                  <a:schemeClr val="lt1"/>
                </a:solidFill>
                <a:latin typeface="Cambria"/>
                <a:ea typeface="Cambria"/>
                <a:cs typeface="Cambria"/>
                <a:sym typeface="Cambria"/>
              </a:rPr>
            </a:br>
            <a:br>
              <a:rPr lang="en-US" sz="3000" b="0" i="0" u="none">
                <a:solidFill>
                  <a:schemeClr val="lt1"/>
                </a:solidFill>
                <a:latin typeface="Cambria"/>
                <a:ea typeface="Cambria"/>
                <a:cs typeface="Cambria"/>
                <a:sym typeface="Cambria"/>
              </a:rPr>
            </a:br>
            <a:r>
              <a:rPr lang="en-US" sz="3000" b="0" i="0" u="sng">
                <a:solidFill>
                  <a:srgbClr val="DDF53D"/>
                </a:solidFill>
                <a:latin typeface="Cambria"/>
                <a:ea typeface="Cambria"/>
                <a:cs typeface="Cambria"/>
                <a:sym typeface="Cambria"/>
              </a:rPr>
              <a:t>Elections and Political Parties are Governed by State and Federal Law:</a:t>
            </a:r>
            <a:br>
              <a:rPr lang="en-US" sz="3000" b="0" i="0" u="none">
                <a:solidFill>
                  <a:schemeClr val="lt1"/>
                </a:solidFill>
                <a:latin typeface="Cambria"/>
                <a:ea typeface="Cambria"/>
                <a:cs typeface="Cambria"/>
                <a:sym typeface="Cambria"/>
              </a:rPr>
            </a:br>
            <a:br>
              <a:rPr lang="en-US" sz="2000" b="0" i="0" u="none">
                <a:solidFill>
                  <a:schemeClr val="lt1"/>
                </a:solidFill>
                <a:latin typeface="Cambria"/>
                <a:ea typeface="Cambria"/>
                <a:cs typeface="Cambria"/>
                <a:sym typeface="Cambria"/>
              </a:rPr>
            </a:br>
            <a:r>
              <a:rPr lang="en-US" sz="1800" b="0" i="1" u="none">
                <a:solidFill>
                  <a:srgbClr val="FFB8B9"/>
                </a:solidFill>
                <a:latin typeface="Cambria"/>
                <a:ea typeface="Cambria"/>
                <a:cs typeface="Cambria"/>
                <a:sym typeface="Cambria"/>
              </a:rPr>
              <a:t>- </a:t>
            </a:r>
            <a:r>
              <a:rPr lang="en-US" sz="1800" b="0" i="1" u="sng">
                <a:solidFill>
                  <a:srgbClr val="FFB8B9"/>
                </a:solidFill>
                <a:latin typeface="Cambria"/>
                <a:ea typeface="Cambria"/>
                <a:cs typeface="Cambria"/>
                <a:sym typeface="Cambria"/>
              </a:rPr>
              <a:t>Federal Election and Campaign Finance Laws :</a:t>
            </a:r>
            <a:br>
              <a:rPr lang="en-US" sz="1800" b="0" i="1" u="sng">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Federal Election Campaign Act of 1971, as amended</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Regulations issued by the Federal Election Commission (FEC)</a:t>
            </a:r>
            <a:br>
              <a:rPr lang="en-US" sz="1800" b="0" i="0" u="none">
                <a:solidFill>
                  <a:schemeClr val="lt1"/>
                </a:solidFill>
                <a:latin typeface="Cambria"/>
                <a:ea typeface="Cambria"/>
                <a:cs typeface="Cambria"/>
                <a:sym typeface="Cambria"/>
              </a:rPr>
            </a:br>
            <a:br>
              <a:rPr lang="en-US" sz="1800" b="0" i="0" u="none">
                <a:solidFill>
                  <a:schemeClr val="lt1"/>
                </a:solidFill>
                <a:latin typeface="Cambria"/>
                <a:ea typeface="Cambria"/>
                <a:cs typeface="Cambria"/>
                <a:sym typeface="Cambria"/>
              </a:rPr>
            </a:br>
            <a:r>
              <a:rPr lang="en-US" sz="1800" b="0" i="1" u="none">
                <a:solidFill>
                  <a:srgbClr val="FFB8B9"/>
                </a:solidFill>
                <a:latin typeface="Cambria"/>
                <a:ea typeface="Cambria"/>
                <a:cs typeface="Cambria"/>
                <a:sym typeface="Cambria"/>
              </a:rPr>
              <a:t>- </a:t>
            </a:r>
            <a:r>
              <a:rPr lang="en-US" sz="1800" b="0" i="1" u="sng">
                <a:solidFill>
                  <a:srgbClr val="FFB8B9"/>
                </a:solidFill>
                <a:latin typeface="Cambria"/>
                <a:ea typeface="Cambria"/>
                <a:cs typeface="Cambria"/>
                <a:sym typeface="Cambria"/>
              </a:rPr>
              <a:t>Colorado Election Laws :</a:t>
            </a:r>
            <a:br>
              <a:rPr lang="en-US" sz="1800" b="0" i="1" u="sng">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Title 1 – State and County Elections</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Title 31 – Municipal Elections</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Rules issued by Colorado Secretary of State</a:t>
            </a:r>
            <a:br>
              <a:rPr lang="en-US" sz="1800" b="0" i="1" u="sng">
                <a:solidFill>
                  <a:schemeClr val="lt1"/>
                </a:solidFill>
                <a:latin typeface="Cambria"/>
                <a:ea typeface="Cambria"/>
                <a:cs typeface="Cambria"/>
                <a:sym typeface="Cambria"/>
              </a:rPr>
            </a:br>
            <a:br>
              <a:rPr lang="en-US" sz="1800" b="0" i="1" u="sng">
                <a:solidFill>
                  <a:schemeClr val="lt1"/>
                </a:solidFill>
                <a:latin typeface="Cambria"/>
                <a:ea typeface="Cambria"/>
                <a:cs typeface="Cambria"/>
                <a:sym typeface="Cambria"/>
              </a:rPr>
            </a:br>
            <a:r>
              <a:rPr lang="en-US" sz="1800" b="0" i="0" u="none">
                <a:solidFill>
                  <a:srgbClr val="FFB8B9"/>
                </a:solidFill>
                <a:latin typeface="Cambria"/>
                <a:ea typeface="Cambria"/>
                <a:cs typeface="Cambria"/>
                <a:sym typeface="Cambria"/>
              </a:rPr>
              <a:t>- </a:t>
            </a:r>
            <a:r>
              <a:rPr lang="en-US" sz="1800" b="0" i="1" u="sng">
                <a:solidFill>
                  <a:srgbClr val="FFB8B9"/>
                </a:solidFill>
                <a:latin typeface="Cambria"/>
                <a:ea typeface="Cambria"/>
                <a:cs typeface="Cambria"/>
                <a:sym typeface="Cambria"/>
              </a:rPr>
              <a:t>State Campaign Finance Laws :</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Colorado Constitution Article XXVIII, adopted 2002</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Colorado Fair Campaign Practices Act, CRS 1-45-101</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Rules issued by Colorado Secretary of State</a:t>
            </a:r>
            <a:br>
              <a:rPr lang="en-US" sz="1800" b="0" i="0" u="none">
                <a:solidFill>
                  <a:schemeClr val="lt1"/>
                </a:solidFill>
                <a:latin typeface="Cambria"/>
                <a:ea typeface="Cambria"/>
                <a:cs typeface="Cambria"/>
                <a:sym typeface="Cambria"/>
              </a:rPr>
            </a:br>
            <a:br>
              <a:rPr lang="en-US" sz="1800" b="0" i="1" u="none">
                <a:solidFill>
                  <a:schemeClr val="lt1"/>
                </a:solidFill>
                <a:latin typeface="Cambria"/>
                <a:ea typeface="Cambria"/>
                <a:cs typeface="Cambria"/>
                <a:sym typeface="Cambria"/>
              </a:rPr>
            </a:br>
            <a:r>
              <a:rPr lang="en-US" sz="1800" b="0" i="1" u="none">
                <a:solidFill>
                  <a:srgbClr val="FFB8B9"/>
                </a:solidFill>
                <a:latin typeface="Cambria"/>
                <a:ea typeface="Cambria"/>
                <a:cs typeface="Cambria"/>
                <a:sym typeface="Cambria"/>
              </a:rPr>
              <a:t>- </a:t>
            </a:r>
            <a:r>
              <a:rPr lang="en-US" sz="1800" b="0" i="1" u="sng">
                <a:solidFill>
                  <a:srgbClr val="FFB8B9"/>
                </a:solidFill>
                <a:latin typeface="Cambria"/>
                <a:ea typeface="Cambria"/>
                <a:cs typeface="Cambria"/>
                <a:sym typeface="Cambria"/>
              </a:rPr>
              <a:t>Home Rule Jurisdictions :</a:t>
            </a:r>
            <a:br>
              <a:rPr lang="en-US" sz="1800" b="0" i="0" u="none">
                <a:solidFill>
                  <a:schemeClr val="lt1"/>
                </a:solidFill>
                <a:latin typeface="Cambria"/>
                <a:ea typeface="Cambria"/>
                <a:cs typeface="Cambria"/>
                <a:sym typeface="Cambria"/>
              </a:rPr>
            </a:br>
            <a:r>
              <a:rPr lang="en-US" sz="1800" b="0" i="0" u="none">
                <a:solidFill>
                  <a:schemeClr val="lt1"/>
                </a:solidFill>
                <a:latin typeface="Cambria"/>
                <a:ea typeface="Cambria"/>
                <a:cs typeface="Cambria"/>
                <a:sym typeface="Cambria"/>
              </a:rPr>
              <a:t>	County and Municipal Charter Provisions / Ordinances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Counties in Colorado</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endParaRPr/>
          </a:p>
        </p:txBody>
      </p:sp>
      <p:pic>
        <p:nvPicPr>
          <p:cNvPr id="295" name="Google Shape;295;p6"/>
          <p:cNvPicPr preferRelativeResize="0"/>
          <p:nvPr/>
        </p:nvPicPr>
        <p:blipFill rotWithShape="1">
          <a:blip r:embed="rId3">
            <a:alphaModFix/>
          </a:blip>
          <a:srcRect/>
          <a:stretch/>
        </p:blipFill>
        <p:spPr>
          <a:xfrm>
            <a:off x="914400" y="1676400"/>
            <a:ext cx="6934200" cy="4760912"/>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Congressional Districts in Colorado</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endParaRPr/>
          </a:p>
        </p:txBody>
      </p:sp>
      <p:pic>
        <p:nvPicPr>
          <p:cNvPr id="301" name="Google Shape;301;p7"/>
          <p:cNvPicPr preferRelativeResize="0"/>
          <p:nvPr/>
        </p:nvPicPr>
        <p:blipFill>
          <a:blip r:embed="rId3">
            <a:alphaModFix/>
          </a:blip>
          <a:stretch>
            <a:fillRect/>
          </a:stretch>
        </p:blipFill>
        <p:spPr>
          <a:xfrm>
            <a:off x="421725" y="1421975"/>
            <a:ext cx="8270801" cy="5170474"/>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8"/>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a:solidFill>
                  <a:schemeClr val="accent2"/>
                </a:solidFill>
                <a:latin typeface="Cambria"/>
                <a:ea typeface="Cambria"/>
                <a:cs typeface="Cambria"/>
                <a:sym typeface="Cambria"/>
              </a:rPr>
              <a:t>Colorado S</a:t>
            </a:r>
            <a:r>
              <a:rPr lang="en-US" sz="3500" b="0" i="0" u="none" strike="noStrike" cap="none">
                <a:solidFill>
                  <a:schemeClr val="accent2"/>
                </a:solidFill>
                <a:latin typeface="Cambria"/>
                <a:ea typeface="Cambria"/>
                <a:cs typeface="Cambria"/>
                <a:sym typeface="Cambria"/>
              </a:rPr>
              <a:t>tate Senate Districts</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endParaRPr/>
          </a:p>
        </p:txBody>
      </p:sp>
      <p:pic>
        <p:nvPicPr>
          <p:cNvPr id="307" name="Google Shape;307;p8"/>
          <p:cNvPicPr preferRelativeResize="0"/>
          <p:nvPr/>
        </p:nvPicPr>
        <p:blipFill>
          <a:blip r:embed="rId3">
            <a:alphaModFix/>
          </a:blip>
          <a:stretch>
            <a:fillRect/>
          </a:stretch>
        </p:blipFill>
        <p:spPr>
          <a:xfrm>
            <a:off x="313800" y="1451400"/>
            <a:ext cx="8427774" cy="51319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a:spLocks noGrp="1"/>
          </p:cNvSpPr>
          <p:nvPr>
            <p:ph type="title" idx="4294967295"/>
          </p:nvPr>
        </p:nvSpPr>
        <p:spPr>
          <a:xfrm>
            <a:off x="762000" y="1143000"/>
            <a:ext cx="7086600" cy="4876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Cambria"/>
              <a:buNone/>
            </a:pPr>
            <a:br>
              <a:rPr lang="en-US" sz="2400" b="0" i="0" u="none" strike="noStrike" cap="none">
                <a:solidFill>
                  <a:schemeClr val="lt1"/>
                </a:solidFill>
                <a:latin typeface="Cambria"/>
                <a:ea typeface="Cambria"/>
                <a:cs typeface="Cambria"/>
                <a:sym typeface="Cambria"/>
              </a:rPr>
            </a:br>
            <a:r>
              <a:rPr lang="en-US" sz="3500" b="0" i="0" u="none" strike="noStrike" cap="none">
                <a:solidFill>
                  <a:schemeClr val="accent2"/>
                </a:solidFill>
                <a:latin typeface="Cambria"/>
                <a:ea typeface="Cambria"/>
                <a:cs typeface="Cambria"/>
                <a:sym typeface="Cambria"/>
              </a:rPr>
              <a:t>Colorado State House Districts</a:t>
            </a: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br>
              <a:rPr lang="en-US" sz="2400" b="0" i="0" u="none" strike="noStrike" cap="none">
                <a:solidFill>
                  <a:schemeClr val="lt1"/>
                </a:solidFill>
                <a:latin typeface="Cambria"/>
                <a:ea typeface="Cambria"/>
                <a:cs typeface="Cambria"/>
                <a:sym typeface="Cambria"/>
              </a:rPr>
            </a:br>
            <a:endParaRPr/>
          </a:p>
        </p:txBody>
      </p:sp>
      <p:pic>
        <p:nvPicPr>
          <p:cNvPr id="313" name="Google Shape;313;p9"/>
          <p:cNvPicPr preferRelativeResize="0"/>
          <p:nvPr/>
        </p:nvPicPr>
        <p:blipFill>
          <a:blip r:embed="rId3">
            <a:alphaModFix/>
          </a:blip>
          <a:stretch>
            <a:fillRect/>
          </a:stretch>
        </p:blipFill>
        <p:spPr>
          <a:xfrm>
            <a:off x="411900" y="1490650"/>
            <a:ext cx="8378726" cy="5072349"/>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1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Revolution">
  <a:themeElements>
    <a:clrScheme name="Custom 17">
      <a:dk1>
        <a:srgbClr val="000000"/>
      </a:dk1>
      <a:lt1>
        <a:srgbClr val="FFFFFF"/>
      </a:lt1>
      <a:dk2>
        <a:srgbClr val="070F1A"/>
      </a:dk2>
      <a:lt2>
        <a:srgbClr val="1B5A7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On-screen Show (4:3)</PresentationFormat>
  <Paragraphs>148</Paragraphs>
  <Slides>34</Slides>
  <Notes>34</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34</vt:i4>
      </vt:variant>
    </vt:vector>
  </HeadingPairs>
  <TitlesOfParts>
    <vt:vector size="56" baseType="lpstr">
      <vt:lpstr>Arial</vt:lpstr>
      <vt:lpstr>Calibri</vt:lpstr>
      <vt:lpstr>Cambria</vt:lpstr>
      <vt:lpstr>Noto Sans Symbols</vt:lpstr>
      <vt:lpstr>Trebuchet MS</vt:lpstr>
      <vt:lpstr>1_Revolution</vt:lpstr>
      <vt:lpstr>10_Revolution</vt:lpstr>
      <vt:lpstr>9_Revolution</vt:lpstr>
      <vt:lpstr>2_Revolution</vt:lpstr>
      <vt:lpstr>Revolution</vt:lpstr>
      <vt:lpstr>3_Revolution</vt:lpstr>
      <vt:lpstr>4_Revolution</vt:lpstr>
      <vt:lpstr>5_Revolution</vt:lpstr>
      <vt:lpstr>6_Revolution</vt:lpstr>
      <vt:lpstr>7_Revolution</vt:lpstr>
      <vt:lpstr>8_Revolution</vt:lpstr>
      <vt:lpstr>11_Revolution</vt:lpstr>
      <vt:lpstr>12_Revolution</vt:lpstr>
      <vt:lpstr>13_Revolution</vt:lpstr>
      <vt:lpstr>14_Revolution</vt:lpstr>
      <vt:lpstr>15_Revolution</vt:lpstr>
      <vt:lpstr>16_Revolution</vt:lpstr>
      <vt:lpstr>Colorado Republican Party</vt:lpstr>
      <vt:lpstr>    </vt:lpstr>
      <vt:lpstr>The 2024 Elections  Presidential Election 8 Congressional Districts  State Board of Education| Dist. 2, 3, 4 &amp; 8 CU Regent | Dist. 3, &amp; 5 State Senate| Dist. 2, 5, 6, 10, 12, 13, 14, 16, 17, 18, 19, 21, 23, 26, 28, 29, 31, &amp; 33 State House | Dist. 1 - 65 District Attorney | Dist. 1 - 22 </vt:lpstr>
      <vt:lpstr> Political Party Organization  - The principal function of a Political Party is to nominate partisan candidates to the ballot, and to help get those candidates elected to office.  - Statewide - Congressional District  - State Senate and State House  - Judicial District - County  </vt:lpstr>
      <vt:lpstr>  Elections and Political Parties are Governed by State and Federal Law:  - Federal Election and Campaign Finance Laws :  Federal Election Campaign Act of 1971, as amended  Regulations issued by the Federal Election Commission (FEC)  - Colorado Election Laws :  Title 1 – State and County Elections  Title 31 – Municipal Elections  Rules issued by Colorado Secretary of State  - State Campaign Finance Laws :  Colorado Constitution Article XXVIII, adopted 2002  Colorado Fair Campaign Practices Act, CRS 1-45-101  Rules issued by Colorado Secretary of State  - Home Rule Jurisdictions :  County and Municipal Charter Provisions / Ordinances</vt:lpstr>
      <vt:lpstr> Counties in Colorado            </vt:lpstr>
      <vt:lpstr> Congressional Districts in Colorado            </vt:lpstr>
      <vt:lpstr> Colorado State Senate Districts            </vt:lpstr>
      <vt:lpstr> Colorado State House Districts            </vt:lpstr>
      <vt:lpstr> Precincts  Within a  Legislative District:      </vt:lpstr>
      <vt:lpstr> County Republican Party Organization:  County Party Central Committee is comprised of precinct committeepersons, district captains, county party officers, Republican elected officials, and other voting and non-voting members as specified in county party bylaws and the rules of the Republican Party.  </vt:lpstr>
      <vt:lpstr> Precinct Committeeperson “The most influential political office in the world.”     A good Precinct Committeeperson will:      - Regularly attend GOP District Meetings      - Regularly attend Community Meetings      - Conduct Neighborhood Canvass      - Organize Voter Registration Efforts      - Distribute Candidate Literature      - Coordinate Get Out the Vote Efforts      - Help Build and Grow the Party</vt:lpstr>
      <vt:lpstr> Review: Purpose of Political Parties  - The principal function of a Political Party is to nominate partisan candidates to the ballot, and to help get those candidates elected to office.  - Statewide - Congressional District  - State Senate and State House  - Judicial District - County  </vt:lpstr>
      <vt:lpstr> Candidate Ballot Access:  Under Colorado law, there are two ways for a partisan candidate to gain access to the primary election ballot for state, county and district offices:  - Designation to the Primary Ballot by Assembly - Designation to the Primary Ballot by Petition   Non-partisan and local offices gain access to the ballot by petition only, in accordance with municipal election code, local charter or home rule ordinance. </vt:lpstr>
      <vt:lpstr> Candidate Ballot Access Terminology:   Candidates are DESIGNATED to the Primary Election Ballot by Assembly or by Petition.  Candidates are NOMINATED by Primary Election (i.e. they become the Republican Party’s NOMINEE by winning the Primary Election)  Until a Republican nominee is chosen by the Republican voters, the Republican Party as an organization and its officers maintain neutrality in contested primary elections. </vt:lpstr>
      <vt:lpstr> Primary Ballot Access by Petition:  First day to circulate major party petitions for primary ballot designation:  Tuesday, January 16th, 2024             [CRS 1-4-801(5)].  Last day to file major party petitions for primary ballot designation:  by Tuesday, March 19th, 2024 [No later than 85 days before the primary election, CRS 1-4-801(5)(a)].   </vt:lpstr>
      <vt:lpstr>Precinct Caucuses begin the process of ballot designation by party assembly:</vt:lpstr>
      <vt:lpstr>Principal Business of the Caucus:</vt:lpstr>
      <vt:lpstr>Example Precinct Caucus Agenda:</vt:lpstr>
      <vt:lpstr>Precinct Caucus Q and A:</vt:lpstr>
      <vt:lpstr>Precinct Caucus Q and A:</vt:lpstr>
      <vt:lpstr>Precinct Caucus Q and A:</vt:lpstr>
      <vt:lpstr>Precinct Caucus Q and A</vt:lpstr>
      <vt:lpstr>Preparation for the Caucus:</vt:lpstr>
      <vt:lpstr>Then What?</vt:lpstr>
      <vt:lpstr> Candidate Eligibility:  Candidates are responsible for ensuring they satisfy all necessary eligibility requirements pertaining to office, including registration, residency and party affiliation status.    Last day to affiliate with a major party in order to run as a party candidate in the primary (either by petition or assembly) January 2nd , 2024   Political Party Central Committee officers should independently verify relevant candidate eligibility found in the records of the County  Clerk or Secretary of State prior to the assembly.  </vt:lpstr>
      <vt:lpstr>County Assembly (and single-county assemblies)</vt:lpstr>
      <vt:lpstr>Single-County District Assemblies</vt:lpstr>
      <vt:lpstr>Multi-County District Assemblies</vt:lpstr>
      <vt:lpstr>Congressional District Assemblies</vt:lpstr>
      <vt:lpstr>State Republican Assembly</vt:lpstr>
      <vt:lpstr>       Primary Election Day:     Tuesday, June 25th, 2024    General Election Day:     Tuesday, November 5th, 2024   </vt:lpstr>
      <vt:lpstr>Questions           and Discussion   </vt:lpstr>
      <vt:lpstr>    www.cologop.org  Caucus Locations &amp; Pre-registration: caucus.cologop.org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Republican Party</dc:title>
  <dc:creator>Ryan Call</dc:creator>
  <cp:lastModifiedBy>Scheppelman, Steve</cp:lastModifiedBy>
  <cp:revision>1</cp:revision>
  <dcterms:created xsi:type="dcterms:W3CDTF">2014-01-27T16:33:24Z</dcterms:created>
  <dcterms:modified xsi:type="dcterms:W3CDTF">2024-01-25T15:24:28Z</dcterms:modified>
</cp:coreProperties>
</file>